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75" r:id="rId6"/>
    <p:sldId id="270" r:id="rId7"/>
    <p:sldId id="271" r:id="rId8"/>
    <p:sldId id="272" r:id="rId9"/>
    <p:sldId id="273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99FF33"/>
    <a:srgbClr val="CC9900"/>
    <a:srgbClr val="CCE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74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B7D55-AEF4-FEAC-91FF-E8E8F76A5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353983-171F-96B6-63FB-71B53FC01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3E452-A9A6-830D-AE55-B1A050E8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F9F79-D730-73F9-31B3-DE83EB0B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1ED9-5F5F-F112-1361-93BDE365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9FF9-A71D-8907-B6C9-AC810BBF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29856-1C4A-B879-6545-7D7082E97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81643-8C6F-E86F-C9B1-434EB7DD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47024-D762-4D86-BE57-C265D1E4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58FB3-1878-A96F-6350-6F1FF975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807A-71D0-EAF3-D496-FD8552960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538F8-CB69-D1E6-5468-C510A93AB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E27E6-3E7F-BD97-6B05-E7521BD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0FA94-7C19-50E9-F040-AA31F8BF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6496D-0C71-ED62-EE9B-0F6BB81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0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A08D2-3019-068B-1AF4-43A5127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718B4-D9F9-B8B0-39BA-ECFFC50D6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4B9F9-7F84-E9C2-787E-098C2ED4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E9A01-573D-A0D1-644A-B84258D8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630C0-9621-1A05-2032-324E524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1A9F6-9356-BFDC-A018-1A5E2C21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D4412-B979-E4E2-A80F-5C687FB8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087D2-313A-FDAB-D3F5-507E3D98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53269-422C-D2CD-CF8A-BD1AD64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0F362-8AB0-9FF8-8DA0-C2852B9B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7DABF-8B3A-04F7-0C7D-13576091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471B4-2410-2290-6A49-B4C2E805A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20026-44D5-B9C6-9614-D6937AC58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0F830-892D-87B1-CB8B-E2F4FD49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0F916-1B89-951A-6ECA-2DC08B65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7DDA4F-5D19-2DD1-0A0F-6399A513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69139-3533-C30C-232E-FAE7574A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A7771-A0AE-9E6F-D5D3-5F79628BD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11B4B-5034-455B-DE2E-B253B0DD7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334360-A5FE-CD47-D231-882DDFBA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9847AF-498D-2485-980F-491AB2D4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F00B5-9986-625E-62A6-2670476A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BE917-3A00-70DE-6CE6-AD9CDB9F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7E7D-88A4-F1B9-AB4B-B5A54CFB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2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0A769-AD9A-6C7E-99CC-9AEFC16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7C3F58-50EC-BA96-54A8-1E6B1EA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6CA2A-3985-5965-9FE9-9BAB4895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691F8B-92D4-B02A-9B5C-3AFB53AC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5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35408-F182-1E8E-E291-B27F46DE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C88-E773-3005-D738-0C221780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37B50-C852-8E9A-B8CA-5C3A3E04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0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CA0F6-D998-4391-5AF8-FF32E4F3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90E0D-0214-FED3-E9E0-DD6CF319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18FD6-976E-B36B-57FA-0B3D0F84D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AC68A5-C21F-38A4-15B7-93010309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2C9AB-0C78-826A-7EE9-83691D5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CF7B7-CA92-C36A-AC90-0B43F623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8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33D68-32DE-91A0-9888-190231CC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F9C643-EB1F-35E7-2587-F3F305BCB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FE84C-31F3-945C-C196-3BE58BEB4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D53DB-EE18-FCC3-9B62-135D0DA7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F7940-2AE5-ED68-F231-ACEC7910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BB6FC-8EA8-0E67-1FFF-7B8B162E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1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3ACA91-0953-1A00-7359-B22888F3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7E4D-3887-8F5A-8AED-4DDA63C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77A57-7E3F-9A49-5538-EBD8BDBF8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A07F-81D7-45E2-B550-E81EEBC56CC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29470-3EE4-2534-2138-6790F410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6A0CB-CD91-AE9F-CD68-F353D478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4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7CFEB-DF3D-0C34-EBD0-E4BD5FEF30CB}"/>
              </a:ext>
            </a:extLst>
          </p:cNvPr>
          <p:cNvSpPr txBox="1"/>
          <p:nvPr/>
        </p:nvSpPr>
        <p:spPr>
          <a:xfrm>
            <a:off x="1183341" y="1365901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Mini-Project Proposal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9B48F-98D3-BB05-3DF2-E39DE7D0D883}"/>
              </a:ext>
            </a:extLst>
          </p:cNvPr>
          <p:cNvSpPr txBox="1"/>
          <p:nvPr/>
        </p:nvSpPr>
        <p:spPr>
          <a:xfrm>
            <a:off x="1124167" y="1694329"/>
            <a:ext cx="6671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Othello Board Game Helper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10B5A-32CF-4A2C-2A0E-86162367CDA1}"/>
              </a:ext>
            </a:extLst>
          </p:cNvPr>
          <p:cNvSpPr txBox="1"/>
          <p:nvPr/>
        </p:nvSpPr>
        <p:spPr>
          <a:xfrm>
            <a:off x="1434352" y="52769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2020-11458</a:t>
            </a:r>
            <a:r>
              <a:rPr lang="ko-KR" altLang="en-US" dirty="0"/>
              <a:t> 김성진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73166F-27C7-80CA-C60A-AF27662AC4FD}"/>
              </a:ext>
            </a:extLst>
          </p:cNvPr>
          <p:cNvCxnSpPr/>
          <p:nvPr/>
        </p:nvCxnSpPr>
        <p:spPr>
          <a:xfrm>
            <a:off x="1183341" y="2545977"/>
            <a:ext cx="638529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대한민국 대표 완구도매몰 SITOY">
            <a:extLst>
              <a:ext uri="{FF2B5EF4-FFF2-40B4-BE49-F238E27FC236}">
                <a16:creationId xmlns:a16="http://schemas.microsoft.com/office/drawing/2014/main" id="{EE403979-6D33-7E83-28B0-71DBCF8E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15" y="1112235"/>
            <a:ext cx="3403461" cy="51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7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006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Project</a:t>
            </a:r>
            <a:r>
              <a:rPr lang="ko-KR" altLang="en-US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Timeline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E5AA5E4C-9031-834D-4032-28A20933FF73}"/>
              </a:ext>
            </a:extLst>
          </p:cNvPr>
          <p:cNvSpPr/>
          <p:nvPr/>
        </p:nvSpPr>
        <p:spPr>
          <a:xfrm>
            <a:off x="1109208" y="3575626"/>
            <a:ext cx="1798320" cy="528320"/>
          </a:xfrm>
          <a:prstGeom prst="homePlat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15051C8C-CC14-8AFC-B63E-F4251F792AA1}"/>
              </a:ext>
            </a:extLst>
          </p:cNvPr>
          <p:cNvSpPr/>
          <p:nvPr/>
        </p:nvSpPr>
        <p:spPr>
          <a:xfrm>
            <a:off x="3111374" y="3575626"/>
            <a:ext cx="1798320" cy="528320"/>
          </a:xfrm>
          <a:prstGeom prst="chevron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AF134CD2-E5C9-0F29-F3FF-40D776A2DD31}"/>
              </a:ext>
            </a:extLst>
          </p:cNvPr>
          <p:cNvSpPr/>
          <p:nvPr/>
        </p:nvSpPr>
        <p:spPr>
          <a:xfrm>
            <a:off x="5113217" y="3575626"/>
            <a:ext cx="1798320" cy="528320"/>
          </a:xfrm>
          <a:prstGeom prst="chevron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53DEB425-B5A8-7776-C3C5-B1D3DA04676B}"/>
              </a:ext>
            </a:extLst>
          </p:cNvPr>
          <p:cNvSpPr/>
          <p:nvPr/>
        </p:nvSpPr>
        <p:spPr>
          <a:xfrm>
            <a:off x="7115060" y="3575626"/>
            <a:ext cx="1798320" cy="528320"/>
          </a:xfrm>
          <a:prstGeom prst="chevron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31B72AEE-53FA-AF17-992F-DB84EDD4C92D}"/>
              </a:ext>
            </a:extLst>
          </p:cNvPr>
          <p:cNvSpPr/>
          <p:nvPr/>
        </p:nvSpPr>
        <p:spPr>
          <a:xfrm>
            <a:off x="9116903" y="3575626"/>
            <a:ext cx="1798320" cy="528320"/>
          </a:xfrm>
          <a:prstGeom prst="chevron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F3D58A-47B3-8708-B564-B94B8F9974F2}"/>
              </a:ext>
            </a:extLst>
          </p:cNvPr>
          <p:cNvCxnSpPr/>
          <p:nvPr/>
        </p:nvCxnSpPr>
        <p:spPr>
          <a:xfrm>
            <a:off x="1994924" y="4103947"/>
            <a:ext cx="0" cy="103447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D19A5A-3F84-6112-395D-D329B4444A4D}"/>
              </a:ext>
            </a:extLst>
          </p:cNvPr>
          <p:cNvCxnSpPr/>
          <p:nvPr/>
        </p:nvCxnSpPr>
        <p:spPr>
          <a:xfrm>
            <a:off x="5976615" y="4103947"/>
            <a:ext cx="0" cy="1034479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9D5FE4-2BBF-088E-46DB-2C4B490F20DA}"/>
              </a:ext>
            </a:extLst>
          </p:cNvPr>
          <p:cNvCxnSpPr/>
          <p:nvPr/>
        </p:nvCxnSpPr>
        <p:spPr>
          <a:xfrm>
            <a:off x="9958306" y="4103947"/>
            <a:ext cx="0" cy="1034479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63DEE9-1271-7623-F335-66F6C935166A}"/>
              </a:ext>
            </a:extLst>
          </p:cNvPr>
          <p:cNvCxnSpPr/>
          <p:nvPr/>
        </p:nvCxnSpPr>
        <p:spPr>
          <a:xfrm>
            <a:off x="3991927" y="2541147"/>
            <a:ext cx="0" cy="1034479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782CC2-1D07-07B5-DCD0-5D76ED2ECF3E}"/>
              </a:ext>
            </a:extLst>
          </p:cNvPr>
          <p:cNvCxnSpPr/>
          <p:nvPr/>
        </p:nvCxnSpPr>
        <p:spPr>
          <a:xfrm>
            <a:off x="8014220" y="2544886"/>
            <a:ext cx="0" cy="1034479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7EF3FB-3142-250C-C241-48765923BF85}"/>
              </a:ext>
            </a:extLst>
          </p:cNvPr>
          <p:cNvSpPr txBox="1"/>
          <p:nvPr/>
        </p:nvSpPr>
        <p:spPr>
          <a:xfrm>
            <a:off x="1376279" y="316917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102B4-0AFB-694D-EE2B-0279C44A9F49}"/>
              </a:ext>
            </a:extLst>
          </p:cNvPr>
          <p:cNvSpPr txBox="1"/>
          <p:nvPr/>
        </p:nvSpPr>
        <p:spPr>
          <a:xfrm>
            <a:off x="5398572" y="316917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7D1C7F-2D15-86C2-5568-293CBF7183B3}"/>
              </a:ext>
            </a:extLst>
          </p:cNvPr>
          <p:cNvSpPr txBox="1"/>
          <p:nvPr/>
        </p:nvSpPr>
        <p:spPr>
          <a:xfrm>
            <a:off x="9231184" y="316917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4~5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C4E364-9097-8A58-4E5B-1FA90295931D}"/>
              </a:ext>
            </a:extLst>
          </p:cNvPr>
          <p:cNvSpPr txBox="1"/>
          <p:nvPr/>
        </p:nvSpPr>
        <p:spPr>
          <a:xfrm>
            <a:off x="3388746" y="418997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DE7DFF-6461-E2BE-4058-D7F762C3A1F7}"/>
              </a:ext>
            </a:extLst>
          </p:cNvPr>
          <p:cNvSpPr txBox="1"/>
          <p:nvPr/>
        </p:nvSpPr>
        <p:spPr>
          <a:xfrm>
            <a:off x="7370436" y="418997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6786CC-F24E-9674-43CC-761857831DD2}"/>
              </a:ext>
            </a:extLst>
          </p:cNvPr>
          <p:cNvSpPr txBox="1"/>
          <p:nvPr/>
        </p:nvSpPr>
        <p:spPr>
          <a:xfrm>
            <a:off x="756299" y="5211414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제안서 작성</a:t>
            </a:r>
            <a:endParaRPr lang="en-US" altLang="ko-KR" sz="1400" dirty="0">
              <a:solidFill>
                <a:schemeClr val="tx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 조사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320F4-389F-C540-BE2C-2191545DC134}"/>
              </a:ext>
            </a:extLst>
          </p:cNvPr>
          <p:cNvSpPr txBox="1"/>
          <p:nvPr/>
        </p:nvSpPr>
        <p:spPr>
          <a:xfrm>
            <a:off x="4749965" y="5211414"/>
            <a:ext cx="2584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State Recognition</a:t>
            </a:r>
          </a:p>
          <a:p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제작 완료</a:t>
            </a:r>
            <a:endParaRPr lang="en-US" altLang="ko-KR" sz="1400" dirty="0">
              <a:solidFill>
                <a:schemeClr val="tx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Best choice inference</a:t>
            </a:r>
          </a:p>
          <a:p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제작 시작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BE726-16D9-0583-907F-6B59647555CC}"/>
              </a:ext>
            </a:extLst>
          </p:cNvPr>
          <p:cNvSpPr txBox="1"/>
          <p:nvPr/>
        </p:nvSpPr>
        <p:spPr>
          <a:xfrm>
            <a:off x="8854478" y="5211414"/>
            <a:ext cx="2087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및 테스트</a:t>
            </a:r>
            <a:endParaRPr lang="en-US" altLang="ko-KR" sz="1400" dirty="0">
              <a:solidFill>
                <a:schemeClr val="tx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발표 준비</a:t>
            </a:r>
            <a:endParaRPr lang="en-US" altLang="ko-KR" sz="1400" dirty="0">
              <a:solidFill>
                <a:schemeClr val="tx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F61D-DAA1-9704-1AF6-7C8BEC3A2E82}"/>
              </a:ext>
            </a:extLst>
          </p:cNvPr>
          <p:cNvSpPr txBox="1"/>
          <p:nvPr/>
        </p:nvSpPr>
        <p:spPr>
          <a:xfrm>
            <a:off x="2963955" y="192771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State Recognition</a:t>
            </a:r>
          </a:p>
          <a:p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제작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91E8E-1E4C-0A5F-39CB-265B0175395C}"/>
              </a:ext>
            </a:extLst>
          </p:cNvPr>
          <p:cNvSpPr txBox="1"/>
          <p:nvPr/>
        </p:nvSpPr>
        <p:spPr>
          <a:xfrm>
            <a:off x="6837517" y="1736203"/>
            <a:ext cx="2584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Best choice inference</a:t>
            </a:r>
          </a:p>
          <a:p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제작 완료</a:t>
            </a:r>
            <a:endParaRPr lang="en-US" altLang="ko-KR" sz="1400" dirty="0">
              <a:solidFill>
                <a:schemeClr val="tx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Self-play</a:t>
            </a:r>
            <a:r>
              <a:rPr lang="ko-KR" altLang="en-US" sz="1400" dirty="0"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생성</a:t>
            </a:r>
          </a:p>
        </p:txBody>
      </p:sp>
    </p:spTree>
    <p:extLst>
      <p:ext uri="{BB962C8B-B14F-4D97-AF65-F5344CB8AC3E}">
        <p14:creationId xmlns:p14="http://schemas.microsoft.com/office/powerpoint/2010/main" val="349290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01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What is Othello?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2C161-DEFF-EA2B-B10C-0ED0B510711E}"/>
              </a:ext>
            </a:extLst>
          </p:cNvPr>
          <p:cNvSpPr txBox="1"/>
          <p:nvPr/>
        </p:nvSpPr>
        <p:spPr>
          <a:xfrm>
            <a:off x="0" y="6257836"/>
            <a:ext cx="48461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[</a:t>
            </a:r>
            <a:r>
              <a:rPr lang="en-US" altLang="ko-KR" sz="1100" i="0" dirty="0">
                <a:solidFill>
                  <a:srgbClr val="0F0F0F"/>
                </a:solidFill>
                <a:effectLst/>
              </a:rPr>
              <a:t>Othello Academy]. (2020, Jan 19</a:t>
            </a:r>
            <a:r>
              <a:rPr lang="en-US" altLang="ko-KR" sz="1100" i="1" dirty="0">
                <a:solidFill>
                  <a:srgbClr val="0F0F0F"/>
                </a:solidFill>
                <a:effectLst/>
              </a:rPr>
              <a:t>).</a:t>
            </a:r>
          </a:p>
          <a:p>
            <a:r>
              <a:rPr lang="en-US" altLang="ko-KR" sz="1100" i="1" dirty="0">
                <a:solidFill>
                  <a:srgbClr val="0F0F0F"/>
                </a:solidFill>
                <a:effectLst/>
              </a:rPr>
              <a:t>20200119 1st Othello Blitz Open Singapore Semi-Final 1 Game 1</a:t>
            </a:r>
            <a:r>
              <a:rPr lang="en-US" altLang="ko-KR" sz="1100" i="1" dirty="0"/>
              <a:t>[Video]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YouTube. </a:t>
            </a:r>
            <a:r>
              <a:rPr lang="en-US" altLang="ko-KR" sz="1100" i="1" dirty="0"/>
              <a:t>https://www.youtube.com/watch?v=DSfujMj_OjY</a:t>
            </a:r>
            <a:endParaRPr lang="ko-KR" alt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5013131" y="2276262"/>
            <a:ext cx="694933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두뇌개발에 좋은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1883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고안된 보드게임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sz="160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리버시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Reversi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)’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변형시켜 만든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처음에 정 중앙에 흑백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돌을 교차로 놓고 게임을 시작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 명이 돌아가면서 말을 놓고 따먹은 돌을 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뒤집는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방식의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세로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대각선 방향 중 하나로 상대 돌이 끼어 있는 형태가 되면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자신의 돌로 만들 수 있음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최종적으로 본인 색깔 돌이 많은 사람이 승리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F39D5-D608-AA86-B74B-7E18BF1B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" y="2178808"/>
            <a:ext cx="4746533" cy="33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1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255A84-9BF5-9207-1E8E-1BE6178FE9D8}"/>
              </a:ext>
            </a:extLst>
          </p:cNvPr>
          <p:cNvSpPr txBox="1"/>
          <p:nvPr/>
        </p:nvSpPr>
        <p:spPr>
          <a:xfrm>
            <a:off x="4299792" y="1535353"/>
            <a:ext cx="68034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오델로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보드게임 플레이 도중 힌트를 얻고자 하는 사람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주로 </a:t>
            </a:r>
            <a:r>
              <a:rPr lang="ko-KR" altLang="en-US" sz="1600" kern="0" spc="0" dirty="0" err="1">
                <a:solidFill>
                  <a:srgbClr val="FF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입문자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실력을 늘리고 싶어 컴퓨터와 대결하고자 하는 사람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7086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Goal &amp; Usage Scenario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무료로 다운로드 가능한 고민하는 아이 벡터 &amp; 일러스트 | Freepik">
            <a:extLst>
              <a:ext uri="{FF2B5EF4-FFF2-40B4-BE49-F238E27FC236}">
                <a16:creationId xmlns:a16="http://schemas.microsoft.com/office/drawing/2014/main" id="{540870A5-7751-3B8E-A77E-8821315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8" y="4437968"/>
            <a:ext cx="2035329" cy="20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8A9FDC-2467-BE84-CB98-8C624EF39DA2}"/>
              </a:ext>
            </a:extLst>
          </p:cNvPr>
          <p:cNvSpPr txBox="1"/>
          <p:nvPr/>
        </p:nvSpPr>
        <p:spPr>
          <a:xfrm>
            <a:off x="4269760" y="2629234"/>
            <a:ext cx="759053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단순히 한번의 촬영을 통해 사용자가 어려운 게임 국면에 놓였을 때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어떤 수가 좋은 수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인지를 배울 수 있는 기회 제공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교육기관에서 학생들에게 </a:t>
            </a:r>
            <a:r>
              <a:rPr lang="ko-KR" altLang="en-US" sz="1600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오델로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보드게임을  가르쳐야 하는 과정이 필요할 때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수업시간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에 활용가능성이 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BD66C-A3CC-1C92-A72C-56064BFEE120}"/>
              </a:ext>
            </a:extLst>
          </p:cNvPr>
          <p:cNvSpPr txBox="1"/>
          <p:nvPr/>
        </p:nvSpPr>
        <p:spPr>
          <a:xfrm>
            <a:off x="4269760" y="4209864"/>
            <a:ext cx="76386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사용자가 카메라로 사용자가 현재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놓인 보드게임 국면을 촬영한다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State recognition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모델 추론을 통해 진행 상태를 얻는다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Best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choice inference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모델 추론을 통해 다음 수로 두기에 적당한 수를 제공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F0EDA-7AED-7AF0-7B64-3DA1E9C833A8}"/>
              </a:ext>
            </a:extLst>
          </p:cNvPr>
          <p:cNvSpPr txBox="1"/>
          <p:nvPr/>
        </p:nvSpPr>
        <p:spPr>
          <a:xfrm>
            <a:off x="4085415" y="5824099"/>
            <a:ext cx="782297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Best choice inference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모델의 경우 학습을 오래할수록 최적의 수를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학습할 수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있으나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주어진 모델 학습 </a:t>
            </a:r>
            <a:r>
              <a:rPr lang="ko-KR" altLang="en-US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환경</a:t>
            </a:r>
            <a:r>
              <a:rPr lang="en-US" altLang="ko-KR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시간</a:t>
            </a:r>
            <a:r>
              <a:rPr lang="en-US" altLang="ko-KR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컴퓨팅 자원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에 따라 결과가 달라 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질 것으로 예상됨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595554-E697-47CE-C00D-9088BFF1A16A}"/>
              </a:ext>
            </a:extLst>
          </p:cNvPr>
          <p:cNvGrpSpPr/>
          <p:nvPr/>
        </p:nvGrpSpPr>
        <p:grpSpPr>
          <a:xfrm>
            <a:off x="47738" y="1736203"/>
            <a:ext cx="2834946" cy="2321040"/>
            <a:chOff x="47738" y="1736203"/>
            <a:chExt cx="2834946" cy="2321040"/>
          </a:xfrm>
        </p:grpSpPr>
        <p:pic>
          <p:nvPicPr>
            <p:cNvPr id="1026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B27A8B9A-3008-C5F3-58A6-8DC59C445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14DA795-16CB-1EB6-C531-AA3C7244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2464EA-FC6D-6B39-B45D-B8AD243A3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ABB9C61E-849F-63F5-1CE9-560C39CAA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34A75A-6501-9817-79B8-A2AA6F88488D}"/>
              </a:ext>
            </a:extLst>
          </p:cNvPr>
          <p:cNvSpPr/>
          <p:nvPr/>
        </p:nvSpPr>
        <p:spPr>
          <a:xfrm>
            <a:off x="2930464" y="1491270"/>
            <a:ext cx="1369327" cy="485032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9A44F6-4C0D-E04F-1A96-71261349AFF0}"/>
              </a:ext>
            </a:extLst>
          </p:cNvPr>
          <p:cNvSpPr/>
          <p:nvPr/>
        </p:nvSpPr>
        <p:spPr>
          <a:xfrm>
            <a:off x="2924268" y="2565148"/>
            <a:ext cx="1375524" cy="553433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48CFA4-BC5D-095E-BCAD-114357A79699}"/>
              </a:ext>
            </a:extLst>
          </p:cNvPr>
          <p:cNvSpPr/>
          <p:nvPr/>
        </p:nvSpPr>
        <p:spPr>
          <a:xfrm>
            <a:off x="2924268" y="4176678"/>
            <a:ext cx="1375524" cy="54466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A929DE9-DEF2-A365-514D-E7455F7C5D73}"/>
              </a:ext>
            </a:extLst>
          </p:cNvPr>
          <p:cNvSpPr/>
          <p:nvPr/>
        </p:nvSpPr>
        <p:spPr>
          <a:xfrm>
            <a:off x="2924268" y="5367895"/>
            <a:ext cx="1594072" cy="54466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한계점</a:t>
            </a:r>
          </a:p>
        </p:txBody>
      </p:sp>
    </p:spTree>
    <p:extLst>
      <p:ext uri="{BB962C8B-B14F-4D97-AF65-F5344CB8AC3E}">
        <p14:creationId xmlns:p14="http://schemas.microsoft.com/office/powerpoint/2010/main" val="363415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761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Related works – AlphaGo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3136055" y="1647053"/>
            <a:ext cx="88024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딥마인드에서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개발한 바둑 인공지능 프로그램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온라인 서버에서 플레이 된 게임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16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로부터 약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천만 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가지고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교사학습된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정책망들끼리 </a:t>
            </a:r>
            <a:r>
              <a:rPr lang="ko-KR" altLang="en-US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대전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시키며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정책망의 성능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스스로의 대전을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복기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하며 가치망의 성능을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102" name="Picture 6" descr="세기의 대국- &quot;구글, 자료제공 거부…알파고 대국은 불공정&quot; &lt; 종합 &lt; 스포츠 &lt; 기사본문 - 동양일보">
            <a:extLst>
              <a:ext uri="{FF2B5EF4-FFF2-40B4-BE49-F238E27FC236}">
                <a16:creationId xmlns:a16="http://schemas.microsoft.com/office/drawing/2014/main" id="{59E52D70-43E1-8F54-236E-A0EF5FC0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48155"/>
            <a:ext cx="3562227" cy="23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98ECFB-AE23-4E54-90C1-B23298FA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" y="2245325"/>
            <a:ext cx="2503421" cy="65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F561-DD44-474E-89E5-DCEA3F479DAD}"/>
              </a:ext>
            </a:extLst>
          </p:cNvPr>
          <p:cNvSpPr txBox="1"/>
          <p:nvPr/>
        </p:nvSpPr>
        <p:spPr>
          <a:xfrm>
            <a:off x="3710324" y="3871155"/>
            <a:ext cx="8332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알파고의 인공지능 구조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가치망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이길 확률이 얼마인지 점수로 알려줌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(CNN)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어디에 수를 두는 것이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좋은지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각 위치별로 점수를 알려줌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(CNN)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검색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어떤 국면이 주어졌을 때 게임이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종료될때까지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랜덤으로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두어가며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여러 번의 게임 진행 과정을 통해 어떤 수를 놓았을 때 이길 확률이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높은지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해석가능 </a:t>
            </a:r>
          </a:p>
        </p:txBody>
      </p:sp>
    </p:spTree>
    <p:extLst>
      <p:ext uri="{BB962C8B-B14F-4D97-AF65-F5344CB8AC3E}">
        <p14:creationId xmlns:p14="http://schemas.microsoft.com/office/powerpoint/2010/main" val="28393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14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Related works – AlphaGo Zero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3097209" y="1947525"/>
            <a:ext cx="9020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2017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9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일에 발표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 알파고에는 학습을 위해 사람이 직접 플레이한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입력하였다면 알파고제로는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룰만 알려주면 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자신과의 대결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통해 만들어낸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사람의 생각방식과 유사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36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시간만에 알파고의 수준 능가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72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시간만에 알파고를 상대로 승률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100%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기록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인공지능이 창의적일 수 있음을 보여준 기회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진행에 있어 알파제로의 작동 원리 방식을 참고하여 개발 예정</a:t>
            </a:r>
            <a:endParaRPr lang="en-US" altLang="ko-KR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122" name="Picture 2" descr="New AlphaZero Paper Explores Chess Variants - Chess.com">
            <a:extLst>
              <a:ext uri="{FF2B5EF4-FFF2-40B4-BE49-F238E27FC236}">
                <a16:creationId xmlns:a16="http://schemas.microsoft.com/office/drawing/2014/main" id="{48100EFA-D98A-955C-4D0E-0F91599C1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7" t="8870" r="3038" b="18911"/>
          <a:stretch/>
        </p:blipFill>
        <p:spPr bwMode="auto">
          <a:xfrm>
            <a:off x="749519" y="1947525"/>
            <a:ext cx="2233914" cy="16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910A678-1A48-A2AE-CA1C-94817E3C1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0" y="3762295"/>
            <a:ext cx="2624156" cy="27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58503-8101-53BC-072A-A4D4C54C391C}"/>
              </a:ext>
            </a:extLst>
          </p:cNvPr>
          <p:cNvSpPr txBox="1"/>
          <p:nvPr/>
        </p:nvSpPr>
        <p:spPr>
          <a:xfrm>
            <a:off x="3097209" y="5791545"/>
            <a:ext cx="710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프로라면 절대 두지 않는 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학생들도 둬선 안된다고 배우는 수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1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1956123" y="498757"/>
            <a:ext cx="10377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Key Idea – Reinforcement learning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555584" y="2088858"/>
            <a:ext cx="10552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시도와 실패를 통해 스스로 학습하는 방식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시도를 했을 때 보상을 얻게 되는데 이 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보상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극대화하는 결과를 얻기 위해 학습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Ex) </a:t>
            </a:r>
            <a:r>
              <a:rPr lang="ko-KR" altLang="en-US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로봇이 넘어짐을 반복하며 걷는 법을 학습</a:t>
            </a:r>
            <a:endParaRPr lang="en-US" altLang="ko-KR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알파고 제로에서는 최종상태가 주어졌을 때 보상을 출력하는 함수를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뉴럴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네트워크로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표현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DQN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  <p:pic>
        <p:nvPicPr>
          <p:cNvPr id="2" name="Picture 2" descr="RL] 강화학습 알고리즘: (1) DQN (Deep Q-Network)">
            <a:extLst>
              <a:ext uri="{FF2B5EF4-FFF2-40B4-BE49-F238E27FC236}">
                <a16:creationId xmlns:a16="http://schemas.microsoft.com/office/drawing/2014/main" id="{F0BCF667-775D-10EC-07FB-4FE981A8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35" y="3564715"/>
            <a:ext cx="5900529" cy="288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2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1932973" y="498757"/>
            <a:ext cx="6488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Key Idea – </a:t>
            </a:r>
            <a:r>
              <a:rPr lang="en-US" altLang="ko-KR" sz="4800" dirty="0" err="1">
                <a:latin typeface="Arial Rounded MT Bold" panose="020F0704030504030204" pitchFamily="34" charset="0"/>
                <a:ea typeface="HY헤드라인M" panose="02030600000101010101" pitchFamily="18" charset="-127"/>
              </a:rPr>
              <a:t>AlphaZero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D69959-1B44-87A3-428C-670528938AEF}"/>
              </a:ext>
            </a:extLst>
          </p:cNvPr>
          <p:cNvGrpSpPr/>
          <p:nvPr/>
        </p:nvGrpSpPr>
        <p:grpSpPr>
          <a:xfrm>
            <a:off x="219919" y="1491270"/>
            <a:ext cx="6163096" cy="4928281"/>
            <a:chOff x="503910" y="1447785"/>
            <a:chExt cx="6301942" cy="503930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19D68A-4749-F379-4F4B-204728549BEB}"/>
                </a:ext>
              </a:extLst>
            </p:cNvPr>
            <p:cNvGrpSpPr/>
            <p:nvPr/>
          </p:nvGrpSpPr>
          <p:grpSpPr>
            <a:xfrm>
              <a:off x="1049422" y="1545312"/>
              <a:ext cx="4779532" cy="4634005"/>
              <a:chOff x="1049422" y="1545312"/>
              <a:chExt cx="4779532" cy="4634005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73C28DA9-CD3B-6A67-33E9-162700EAD263}"/>
                  </a:ext>
                </a:extLst>
              </p:cNvPr>
              <p:cNvSpPr/>
              <p:nvPr/>
            </p:nvSpPr>
            <p:spPr>
              <a:xfrm>
                <a:off x="1049422" y="3089982"/>
                <a:ext cx="3089335" cy="308933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탐색</a:t>
                </a: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308BB92D-FE8A-501F-E60C-262360E23568}"/>
                  </a:ext>
                </a:extLst>
              </p:cNvPr>
              <p:cNvSpPr/>
              <p:nvPr/>
            </p:nvSpPr>
            <p:spPr>
              <a:xfrm>
                <a:off x="2739619" y="3089981"/>
                <a:ext cx="3089335" cy="3089335"/>
              </a:xfrm>
              <a:prstGeom prst="ellipse">
                <a:avLst/>
              </a:prstGeom>
              <a:solidFill>
                <a:srgbClr val="CCEC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강화학습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901F8D28-1AC5-4A69-B3FA-E15F47DED1E2}"/>
                  </a:ext>
                </a:extLst>
              </p:cNvPr>
              <p:cNvSpPr/>
              <p:nvPr/>
            </p:nvSpPr>
            <p:spPr>
              <a:xfrm>
                <a:off x="1906886" y="1545312"/>
                <a:ext cx="3089335" cy="3089335"/>
              </a:xfrm>
              <a:prstGeom prst="ellipse">
                <a:avLst/>
              </a:prstGeom>
              <a:solidFill>
                <a:srgbClr val="FFCC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딥러닝</a:t>
                </a:r>
                <a:endPara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6939BB-2450-FCD7-3C95-B4342F6AD26D}"/>
                  </a:ext>
                </a:extLst>
              </p:cNvPr>
              <p:cNvSpPr txBox="1"/>
              <p:nvPr/>
            </p:nvSpPr>
            <p:spPr>
              <a:xfrm>
                <a:off x="2897556" y="400484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알파제로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D459A-43EE-DCC1-A25D-B06DFF9F02C0}"/>
                </a:ext>
              </a:extLst>
            </p:cNvPr>
            <p:cNvSpPr txBox="1"/>
            <p:nvPr/>
          </p:nvSpPr>
          <p:spPr>
            <a:xfrm>
              <a:off x="503910" y="6179316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앞을 읽는 능력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B70434-D4C8-0473-F844-DA947CE69FC0}"/>
                </a:ext>
              </a:extLst>
            </p:cNvPr>
            <p:cNvSpPr txBox="1"/>
            <p:nvPr/>
          </p:nvSpPr>
          <p:spPr>
            <a:xfrm>
              <a:off x="4284286" y="1447785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최선의 수를 예측하는 직감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A5FFB5-1A75-DE34-A09C-5881AA51F85E}"/>
                </a:ext>
              </a:extLst>
            </p:cNvPr>
            <p:cNvSpPr txBox="1"/>
            <p:nvPr/>
          </p:nvSpPr>
          <p:spPr>
            <a:xfrm>
              <a:off x="4638271" y="6179316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셀프 플레이를 통한 경험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B54BB94-C773-871F-0DDB-AF0DB340528E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1197369" y="5660020"/>
              <a:ext cx="531085" cy="519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6210A52-EA78-0F0F-585A-F06F909C34D3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149922" y="5660020"/>
              <a:ext cx="572140" cy="519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36474EE-1C77-AF28-E268-EEB86BE68C3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3782505" y="1601674"/>
              <a:ext cx="501781" cy="504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5618BE-A104-F8F9-29C5-82182095065F}"/>
              </a:ext>
            </a:extLst>
          </p:cNvPr>
          <p:cNvGrpSpPr/>
          <p:nvPr/>
        </p:nvGrpSpPr>
        <p:grpSpPr>
          <a:xfrm>
            <a:off x="7637722" y="1610899"/>
            <a:ext cx="3207582" cy="4491861"/>
            <a:chOff x="7594634" y="1584288"/>
            <a:chExt cx="3207582" cy="449186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3A9D50B-7CE1-9CE7-5B54-E97357DACC2F}"/>
                </a:ext>
              </a:extLst>
            </p:cNvPr>
            <p:cNvSpPr/>
            <p:nvPr/>
          </p:nvSpPr>
          <p:spPr>
            <a:xfrm>
              <a:off x="7594637" y="1584288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학습 시작</a:t>
              </a:r>
              <a:endPara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7DE6EFB-2327-976A-BD8D-5EFD723839A0}"/>
                </a:ext>
              </a:extLst>
            </p:cNvPr>
            <p:cNvSpPr/>
            <p:nvPr/>
          </p:nvSpPr>
          <p:spPr>
            <a:xfrm>
              <a:off x="7594636" y="2364774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듀얼 네트워크 생성</a:t>
              </a:r>
              <a:endPara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E1BCA62-B68D-80AF-6467-400B3C64A56C}"/>
                </a:ext>
              </a:extLst>
            </p:cNvPr>
            <p:cNvSpPr/>
            <p:nvPr/>
          </p:nvSpPr>
          <p:spPr>
            <a:xfrm>
              <a:off x="7594635" y="3338663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셀프 플레이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0C7FB76-7384-0677-F836-690C261C194B}"/>
                </a:ext>
              </a:extLst>
            </p:cNvPr>
            <p:cNvSpPr/>
            <p:nvPr/>
          </p:nvSpPr>
          <p:spPr>
            <a:xfrm>
              <a:off x="7594635" y="3946648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파라미터 갱신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2B2B15-B07D-9A43-B350-2A67BAEA18CA}"/>
                </a:ext>
              </a:extLst>
            </p:cNvPr>
            <p:cNvSpPr/>
            <p:nvPr/>
          </p:nvSpPr>
          <p:spPr>
            <a:xfrm>
              <a:off x="7594635" y="4554633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신규 파라미터 평가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4682D28-92EF-7EE7-9009-B86F6AB7250E}"/>
                </a:ext>
              </a:extLst>
            </p:cNvPr>
            <p:cNvSpPr/>
            <p:nvPr/>
          </p:nvSpPr>
          <p:spPr>
            <a:xfrm>
              <a:off x="7594634" y="5590431"/>
              <a:ext cx="3207579" cy="4857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학습 완료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A50F3BD-E1A8-3D1D-4388-75BA6BB0C0C2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flipH="1">
              <a:off x="9198426" y="2070006"/>
              <a:ext cx="1" cy="29476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BB99669-033C-A90F-AF50-C3A1562F9721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9198425" y="2860943"/>
              <a:ext cx="2" cy="47772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36E7A85-13D6-F723-1CC6-ECBB45D860B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9198425" y="3824381"/>
              <a:ext cx="2" cy="12226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790804B-41E6-5E44-685D-E752849C9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8425" y="4435594"/>
              <a:ext cx="2" cy="122267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5CC4C02-DB9A-8AAC-89FB-0DECB0BA309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9198424" y="5043579"/>
              <a:ext cx="3" cy="546852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847430A2-619B-06A5-9168-1953AE3B90B8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rot="10800000" flipH="1">
              <a:off x="7594634" y="3036570"/>
              <a:ext cx="1568415" cy="1760922"/>
            </a:xfrm>
            <a:prstGeom prst="bentConnector4">
              <a:avLst>
                <a:gd name="adj1" fmla="val -14575"/>
                <a:gd name="adj2" fmla="val 99952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39B0352-FC85-C1E4-3A85-6B59E8519E00}"/>
              </a:ext>
            </a:extLst>
          </p:cNvPr>
          <p:cNvSpPr txBox="1"/>
          <p:nvPr/>
        </p:nvSpPr>
        <p:spPr>
          <a:xfrm>
            <a:off x="6291026" y="6585020"/>
            <a:ext cx="5900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후루카와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히데카즈</a:t>
            </a:r>
            <a:r>
              <a:rPr lang="en-US" altLang="ko-KR" sz="1100" dirty="0"/>
              <a:t>, 『</a:t>
            </a:r>
            <a:r>
              <a:rPr lang="ko-KR" altLang="en-US" sz="1100" dirty="0"/>
              <a:t>알파제로를 분석하며 배우는 인공지능</a:t>
            </a:r>
            <a:r>
              <a:rPr lang="en-US" altLang="ko-KR" sz="1100" dirty="0"/>
              <a:t>』, </a:t>
            </a:r>
            <a:r>
              <a:rPr lang="en-US" altLang="ko-KR" sz="1100" dirty="0" err="1"/>
              <a:t>Jpub</a:t>
            </a:r>
            <a:r>
              <a:rPr lang="en-US" altLang="ko-KR" sz="1100" dirty="0"/>
              <a:t>(2019), p225-226.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5542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스마트폰 PNG 일러스트 | 이미지 및 PSD 파일 | Pngtree에 무료 다운로드">
            <a:extLst>
              <a:ext uri="{FF2B5EF4-FFF2-40B4-BE49-F238E27FC236}">
                <a16:creationId xmlns:a16="http://schemas.microsoft.com/office/drawing/2014/main" id="{E3B07809-3348-E620-E6BB-EBE1B814E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8837" r="28658" b="8959"/>
          <a:stretch/>
        </p:blipFill>
        <p:spPr bwMode="auto">
          <a:xfrm>
            <a:off x="2499477" y="1491270"/>
            <a:ext cx="2652764" cy="51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176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Implementation plan – State Recognition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B19820-6C84-D38B-F1CC-B5222DF58B0C}"/>
              </a:ext>
            </a:extLst>
          </p:cNvPr>
          <p:cNvSpPr txBox="1"/>
          <p:nvPr/>
        </p:nvSpPr>
        <p:spPr>
          <a:xfrm>
            <a:off x="8724366" y="4604000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Captured and recognition</a:t>
            </a: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example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955AD28-FC5F-0335-EB84-9ED31862D87B}"/>
              </a:ext>
            </a:extLst>
          </p:cNvPr>
          <p:cNvSpPr/>
          <p:nvPr/>
        </p:nvSpPr>
        <p:spPr>
          <a:xfrm>
            <a:off x="5362875" y="3420083"/>
            <a:ext cx="405114" cy="83099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5B1A76-6A7D-A730-CA32-3E627B18EA52}"/>
              </a:ext>
            </a:extLst>
          </p:cNvPr>
          <p:cNvSpPr/>
          <p:nvPr/>
        </p:nvSpPr>
        <p:spPr>
          <a:xfrm>
            <a:off x="3109777" y="3756710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DFB6A5C-ACF2-C292-995D-C8D9981A6DB8}"/>
              </a:ext>
            </a:extLst>
          </p:cNvPr>
          <p:cNvSpPr/>
          <p:nvPr/>
        </p:nvSpPr>
        <p:spPr>
          <a:xfrm>
            <a:off x="2719445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capture</a:t>
            </a:r>
            <a:endParaRPr lang="ko-KR" altLang="en-US" sz="8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53A3141-14D0-CFE7-BD81-D02501ECFCA9}"/>
              </a:ext>
            </a:extLst>
          </p:cNvPr>
          <p:cNvSpPr/>
          <p:nvPr/>
        </p:nvSpPr>
        <p:spPr>
          <a:xfrm>
            <a:off x="3530123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05C857-5D53-72A7-CAFB-8FE1E1236A8D}"/>
              </a:ext>
            </a:extLst>
          </p:cNvPr>
          <p:cNvSpPr/>
          <p:nvPr/>
        </p:nvSpPr>
        <p:spPr>
          <a:xfrm>
            <a:off x="4340801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Black</a:t>
            </a:r>
            <a:endParaRPr lang="ko-KR" altLang="en-US" sz="800" dirty="0"/>
          </a:p>
        </p:txBody>
      </p:sp>
      <p:pic>
        <p:nvPicPr>
          <p:cNvPr id="40" name="Picture 4" descr="스마트폰 PNG 일러스트 | 이미지 및 PSD 파일 | Pngtree에 무료 다운로드">
            <a:extLst>
              <a:ext uri="{FF2B5EF4-FFF2-40B4-BE49-F238E27FC236}">
                <a16:creationId xmlns:a16="http://schemas.microsoft.com/office/drawing/2014/main" id="{0FDB6130-69E3-6F16-D626-C8CCC912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8837" r="28658" b="8959"/>
          <a:stretch/>
        </p:blipFill>
        <p:spPr bwMode="auto">
          <a:xfrm>
            <a:off x="6096000" y="1491270"/>
            <a:ext cx="2652764" cy="51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1739F59-DA4B-3D1D-0D22-3FB4F27F30C8}"/>
              </a:ext>
            </a:extLst>
          </p:cNvPr>
          <p:cNvSpPr/>
          <p:nvPr/>
        </p:nvSpPr>
        <p:spPr>
          <a:xfrm>
            <a:off x="6706300" y="3756710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C8173D6-315B-D309-1FFB-A75496833A9B}"/>
              </a:ext>
            </a:extLst>
          </p:cNvPr>
          <p:cNvSpPr/>
          <p:nvPr/>
        </p:nvSpPr>
        <p:spPr>
          <a:xfrm>
            <a:off x="6315968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capture</a:t>
            </a:r>
            <a:endParaRPr lang="ko-KR" altLang="en-US" sz="8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9143BDD-0DCD-C6D7-F15D-BF75F203FFC1}"/>
              </a:ext>
            </a:extLst>
          </p:cNvPr>
          <p:cNvSpPr/>
          <p:nvPr/>
        </p:nvSpPr>
        <p:spPr>
          <a:xfrm>
            <a:off x="7126646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76C1064-5ABD-1397-5A84-C73793DB1162}"/>
              </a:ext>
            </a:extLst>
          </p:cNvPr>
          <p:cNvSpPr/>
          <p:nvPr/>
        </p:nvSpPr>
        <p:spPr>
          <a:xfrm>
            <a:off x="7937324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Black</a:t>
            </a:r>
            <a:endParaRPr lang="ko-KR" altLang="en-US" sz="8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A7D2375-50EE-0D45-BDA7-D9CCE1752F42}"/>
              </a:ext>
            </a:extLst>
          </p:cNvPr>
          <p:cNvSpPr txBox="1"/>
          <p:nvPr/>
        </p:nvSpPr>
        <p:spPr>
          <a:xfrm>
            <a:off x="9217" y="2473590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Real time data sensing</a:t>
            </a:r>
          </a:p>
        </p:txBody>
      </p:sp>
      <p:cxnSp>
        <p:nvCxnSpPr>
          <p:cNvPr id="2058" name="직선 화살표 연결선 2057">
            <a:extLst>
              <a:ext uri="{FF2B5EF4-FFF2-40B4-BE49-F238E27FC236}">
                <a16:creationId xmlns:a16="http://schemas.microsoft.com/office/drawing/2014/main" id="{30B2928E-3865-BAE9-F70C-CED2A4896088}"/>
              </a:ext>
            </a:extLst>
          </p:cNvPr>
          <p:cNvCxnSpPr>
            <a:cxnSpLocks/>
            <a:stCxn id="2057" idx="3"/>
          </p:cNvCxnSpPr>
          <p:nvPr/>
        </p:nvCxnSpPr>
        <p:spPr>
          <a:xfrm>
            <a:off x="2417249" y="2627479"/>
            <a:ext cx="726633" cy="14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77B89EFF-A217-1887-376D-33F195C5CB16}"/>
              </a:ext>
            </a:extLst>
          </p:cNvPr>
          <p:cNvSpPr txBox="1"/>
          <p:nvPr/>
        </p:nvSpPr>
        <p:spPr>
          <a:xfrm>
            <a:off x="529530" y="5491366"/>
            <a:ext cx="173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Capture Button</a:t>
            </a:r>
          </a:p>
        </p:txBody>
      </p:sp>
      <p:cxnSp>
        <p:nvCxnSpPr>
          <p:cNvPr id="2062" name="직선 화살표 연결선 2061">
            <a:extLst>
              <a:ext uri="{FF2B5EF4-FFF2-40B4-BE49-F238E27FC236}">
                <a16:creationId xmlns:a16="http://schemas.microsoft.com/office/drawing/2014/main" id="{CD730168-0198-7702-23B8-D49E67CD1524}"/>
              </a:ext>
            </a:extLst>
          </p:cNvPr>
          <p:cNvCxnSpPr>
            <a:cxnSpLocks/>
            <a:stCxn id="2061" idx="3"/>
            <a:endCxn id="35" idx="1"/>
          </p:cNvCxnSpPr>
          <p:nvPr/>
        </p:nvCxnSpPr>
        <p:spPr>
          <a:xfrm flipV="1">
            <a:off x="2265734" y="5632790"/>
            <a:ext cx="453711" cy="1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직선 화살표 연결선 2067">
            <a:extLst>
              <a:ext uri="{FF2B5EF4-FFF2-40B4-BE49-F238E27FC236}">
                <a16:creationId xmlns:a16="http://schemas.microsoft.com/office/drawing/2014/main" id="{48578D8C-1C87-146F-7D24-AC1BF19A68AB}"/>
              </a:ext>
            </a:extLst>
          </p:cNvPr>
          <p:cNvCxnSpPr>
            <a:cxnSpLocks/>
          </p:cNvCxnSpPr>
          <p:nvPr/>
        </p:nvCxnSpPr>
        <p:spPr>
          <a:xfrm flipH="1" flipV="1">
            <a:off x="8161259" y="4517010"/>
            <a:ext cx="587505" cy="333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071">
            <a:extLst>
              <a:ext uri="{FF2B5EF4-FFF2-40B4-BE49-F238E27FC236}">
                <a16:creationId xmlns:a16="http://schemas.microsoft.com/office/drawing/2014/main" id="{B3AE6A55-FE3E-6F99-DF9D-D6ADC7D7D0DC}"/>
              </a:ext>
            </a:extLst>
          </p:cNvPr>
          <p:cNvSpPr txBox="1"/>
          <p:nvPr/>
        </p:nvSpPr>
        <p:spPr>
          <a:xfrm>
            <a:off x="8724366" y="1988478"/>
            <a:ext cx="3284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간단한 </a:t>
            </a:r>
            <a:r>
              <a:rPr lang="en-US" altLang="ko-KR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White, Black, None </a:t>
            </a: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구별 모델</a:t>
            </a:r>
            <a:r>
              <a:rPr lang="en-US" altLang="ko-KR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 예정</a:t>
            </a: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학습에 필요한 </a:t>
            </a:r>
            <a:r>
              <a:rPr lang="en-US" altLang="ko-KR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Input </a:t>
            </a: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데이터는 직접 몇 가지 데이터들을 촬영하여 학습에 사용할 예정</a:t>
            </a: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이미지 촬영 시 정확히 사각형 안에 촬영되는 상황을 가정</a:t>
            </a: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77" name="직사각형 2076">
            <a:extLst>
              <a:ext uri="{FF2B5EF4-FFF2-40B4-BE49-F238E27FC236}">
                <a16:creationId xmlns:a16="http://schemas.microsoft.com/office/drawing/2014/main" id="{773EAF9E-03A4-965D-FEC3-1C32D116F695}"/>
              </a:ext>
            </a:extLst>
          </p:cNvPr>
          <p:cNvSpPr/>
          <p:nvPr/>
        </p:nvSpPr>
        <p:spPr>
          <a:xfrm>
            <a:off x="3109777" y="2064888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9" name="직사각형 2078">
            <a:extLst>
              <a:ext uri="{FF2B5EF4-FFF2-40B4-BE49-F238E27FC236}">
                <a16:creationId xmlns:a16="http://schemas.microsoft.com/office/drawing/2014/main" id="{40F027D4-05A3-0395-483A-6A5528C7F323}"/>
              </a:ext>
            </a:extLst>
          </p:cNvPr>
          <p:cNvSpPr/>
          <p:nvPr/>
        </p:nvSpPr>
        <p:spPr>
          <a:xfrm>
            <a:off x="6694284" y="2064888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오델로 체스 블랙 앤 화이트 체스 부모-자녀 가족 게임 보드, 여행용 반전 체스 64 게임 조각 - AliExpress">
            <a:extLst>
              <a:ext uri="{FF2B5EF4-FFF2-40B4-BE49-F238E27FC236}">
                <a16:creationId xmlns:a16="http://schemas.microsoft.com/office/drawing/2014/main" id="{B4E825D4-B47E-B8E7-381F-3585EC17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5" b="91250" l="9219" r="90000">
                        <a14:foregroundMark x1="10156" y1="8594" x2="10156" y2="8594"/>
                        <a14:foregroundMark x1="12188" y1="7187" x2="17656" y2="7500"/>
                        <a14:foregroundMark x1="11094" y1="11094" x2="10625" y2="20625"/>
                        <a14:foregroundMark x1="9219" y1="18125" x2="19375" y2="57969"/>
                        <a14:foregroundMark x1="16719" y1="55313" x2="20781" y2="74375"/>
                        <a14:foregroundMark x1="27031" y1="54531" x2="57344" y2="56563"/>
                        <a14:foregroundMark x1="37031" y1="50156" x2="51719" y2="48906"/>
                        <a14:foregroundMark x1="29063" y1="35156" x2="28906" y2="51406"/>
                        <a14:foregroundMark x1="27187" y1="39375" x2="26563" y2="58125"/>
                        <a14:foregroundMark x1="25156" y1="41094" x2="20938" y2="56094"/>
                        <a14:foregroundMark x1="23594" y1="44375" x2="25000" y2="65000"/>
                        <a14:foregroundMark x1="28750" y1="47500" x2="26719" y2="67969"/>
                        <a14:foregroundMark x1="26719" y1="67656" x2="25781" y2="71563"/>
                        <a14:foregroundMark x1="37344" y1="45938" x2="31563" y2="68125"/>
                        <a14:foregroundMark x1="35938" y1="44688" x2="34375" y2="71094"/>
                        <a14:foregroundMark x1="37188" y1="33750" x2="33906" y2="55156"/>
                        <a14:foregroundMark x1="35156" y1="27187" x2="34844" y2="47500"/>
                        <a14:foregroundMark x1="38438" y1="32969" x2="41406" y2="49375"/>
                        <a14:foregroundMark x1="55156" y1="30000" x2="55937" y2="60156"/>
                        <a14:foregroundMark x1="56719" y1="57500" x2="59844" y2="65469"/>
                        <a14:foregroundMark x1="59844" y1="65469" x2="60625" y2="65625"/>
                        <a14:foregroundMark x1="61563" y1="40469" x2="67188" y2="63438"/>
                        <a14:foregroundMark x1="70469" y1="43125" x2="74688" y2="60781"/>
                        <a14:foregroundMark x1="75156" y1="32656" x2="75313" y2="56250"/>
                        <a14:foregroundMark x1="75313" y1="35313" x2="72656" y2="50469"/>
                        <a14:foregroundMark x1="64375" y1="31406" x2="59844" y2="53750"/>
                        <a14:foregroundMark x1="66719" y1="37813" x2="63281" y2="63125"/>
                        <a14:foregroundMark x1="67813" y1="42344" x2="64688" y2="70000"/>
                        <a14:foregroundMark x1="64531" y1="66563" x2="66094" y2="72813"/>
                        <a14:foregroundMark x1="70000" y1="56250" x2="70000" y2="72188"/>
                        <a14:foregroundMark x1="74063" y1="57656" x2="76250" y2="70781"/>
                        <a14:foregroundMark x1="86719" y1="55313" x2="85000" y2="67344"/>
                        <a14:foregroundMark x1="83125" y1="56406" x2="80781" y2="76250"/>
                        <a14:foregroundMark x1="83594" y1="41094" x2="82656" y2="60000"/>
                        <a14:foregroundMark x1="83750" y1="26094" x2="82344" y2="39063"/>
                        <a14:foregroundMark x1="85469" y1="16094" x2="84688" y2="36250"/>
                        <a14:foregroundMark x1="82188" y1="85625" x2="83125" y2="91250"/>
                        <a14:foregroundMark x1="78281" y1="87500" x2="59375" y2="88438"/>
                        <a14:foregroundMark x1="53281" y1="87656" x2="37813" y2="87500"/>
                        <a14:foregroundMark x1="27500" y1="87500" x2="25938" y2="87656"/>
                        <a14:foregroundMark x1="19688" y1="87031" x2="18750" y2="85938"/>
                        <a14:foregroundMark x1="18594" y1="76250" x2="18906" y2="87188"/>
                        <a14:foregroundMark x1="24531" y1="84844" x2="42500" y2="85469"/>
                        <a14:foregroundMark x1="53906" y1="71875" x2="59219" y2="72188"/>
                        <a14:foregroundMark x1="52500" y1="67344" x2="62813" y2="61875"/>
                        <a14:foregroundMark x1="54375" y1="68906" x2="60625" y2="59062"/>
                        <a14:foregroundMark x1="55313" y1="51875" x2="51875" y2="69375"/>
                        <a14:foregroundMark x1="34375" y1="32500" x2="26719" y2="4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9659" r="10092" b="9795"/>
          <a:stretch/>
        </p:blipFill>
        <p:spPr bwMode="auto">
          <a:xfrm>
            <a:off x="3136132" y="2083814"/>
            <a:ext cx="1370219" cy="138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오델로 체스 블랙 앤 화이트 체스 부모-자녀 가족 게임 보드, 여행용 반전 체스 64 게임 조각 - AliExpress">
            <a:extLst>
              <a:ext uri="{FF2B5EF4-FFF2-40B4-BE49-F238E27FC236}">
                <a16:creationId xmlns:a16="http://schemas.microsoft.com/office/drawing/2014/main" id="{CCAD4CC2-C105-5046-7E4A-1DA7E6286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5" b="91250" l="9219" r="90000">
                        <a14:foregroundMark x1="10156" y1="8594" x2="10156" y2="8594"/>
                        <a14:foregroundMark x1="12188" y1="7187" x2="17656" y2="7500"/>
                        <a14:foregroundMark x1="11094" y1="11094" x2="10625" y2="20625"/>
                        <a14:foregroundMark x1="9219" y1="18125" x2="19375" y2="57969"/>
                        <a14:foregroundMark x1="16719" y1="55313" x2="20781" y2="74375"/>
                        <a14:foregroundMark x1="27031" y1="54531" x2="57344" y2="56563"/>
                        <a14:foregroundMark x1="37031" y1="50156" x2="51719" y2="48906"/>
                        <a14:foregroundMark x1="29063" y1="35156" x2="28906" y2="51406"/>
                        <a14:foregroundMark x1="27187" y1="39375" x2="26563" y2="58125"/>
                        <a14:foregroundMark x1="25156" y1="41094" x2="20938" y2="56094"/>
                        <a14:foregroundMark x1="23594" y1="44375" x2="25000" y2="65000"/>
                        <a14:foregroundMark x1="28750" y1="47500" x2="26719" y2="67969"/>
                        <a14:foregroundMark x1="26719" y1="67656" x2="25781" y2="71563"/>
                        <a14:foregroundMark x1="37344" y1="45938" x2="31563" y2="68125"/>
                        <a14:foregroundMark x1="35938" y1="44688" x2="34375" y2="71094"/>
                        <a14:foregroundMark x1="37188" y1="33750" x2="33906" y2="55156"/>
                        <a14:foregroundMark x1="35156" y1="27187" x2="34844" y2="47500"/>
                        <a14:foregroundMark x1="38438" y1="32969" x2="41406" y2="49375"/>
                        <a14:foregroundMark x1="55156" y1="30000" x2="55937" y2="60156"/>
                        <a14:foregroundMark x1="56719" y1="57500" x2="59844" y2="65469"/>
                        <a14:foregroundMark x1="59844" y1="65469" x2="60625" y2="65625"/>
                        <a14:foregroundMark x1="61563" y1="40469" x2="67188" y2="63438"/>
                        <a14:foregroundMark x1="70469" y1="43125" x2="74688" y2="60781"/>
                        <a14:foregroundMark x1="75156" y1="32656" x2="75313" y2="56250"/>
                        <a14:foregroundMark x1="75313" y1="35313" x2="72656" y2="50469"/>
                        <a14:foregroundMark x1="64375" y1="31406" x2="59844" y2="53750"/>
                        <a14:foregroundMark x1="66719" y1="37813" x2="63281" y2="63125"/>
                        <a14:foregroundMark x1="67813" y1="42344" x2="64688" y2="70000"/>
                        <a14:foregroundMark x1="64531" y1="66563" x2="66094" y2="72813"/>
                        <a14:foregroundMark x1="70000" y1="56250" x2="70000" y2="72188"/>
                        <a14:foregroundMark x1="74063" y1="57656" x2="76250" y2="70781"/>
                        <a14:foregroundMark x1="86719" y1="55313" x2="85000" y2="67344"/>
                        <a14:foregroundMark x1="83125" y1="56406" x2="80781" y2="76250"/>
                        <a14:foregroundMark x1="83594" y1="41094" x2="82656" y2="60000"/>
                        <a14:foregroundMark x1="83750" y1="26094" x2="82344" y2="39063"/>
                        <a14:foregroundMark x1="85469" y1="16094" x2="84688" y2="36250"/>
                        <a14:foregroundMark x1="82188" y1="85625" x2="83125" y2="91250"/>
                        <a14:foregroundMark x1="78281" y1="87500" x2="59375" y2="88438"/>
                        <a14:foregroundMark x1="53281" y1="87656" x2="37813" y2="87500"/>
                        <a14:foregroundMark x1="27500" y1="87500" x2="25938" y2="87656"/>
                        <a14:foregroundMark x1="19688" y1="87031" x2="18750" y2="85938"/>
                        <a14:foregroundMark x1="18594" y1="76250" x2="18906" y2="87188"/>
                        <a14:foregroundMark x1="24531" y1="84844" x2="42500" y2="85469"/>
                        <a14:foregroundMark x1="53906" y1="71875" x2="59219" y2="72188"/>
                        <a14:foregroundMark x1="52500" y1="67344" x2="62813" y2="61875"/>
                        <a14:foregroundMark x1="54375" y1="68906" x2="60625" y2="59062"/>
                        <a14:foregroundMark x1="55313" y1="51875" x2="51875" y2="69375"/>
                        <a14:foregroundMark x1="34375" y1="32500" x2="26719" y2="4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9659" r="10092" b="9795"/>
          <a:stretch/>
        </p:blipFill>
        <p:spPr bwMode="auto">
          <a:xfrm>
            <a:off x="6714913" y="2083814"/>
            <a:ext cx="1370219" cy="138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92752510-231A-AD52-48B7-142BC42C4F75}"/>
              </a:ext>
            </a:extLst>
          </p:cNvPr>
          <p:cNvGrpSpPr/>
          <p:nvPr/>
        </p:nvGrpSpPr>
        <p:grpSpPr>
          <a:xfrm>
            <a:off x="6707515" y="3758861"/>
            <a:ext cx="1407766" cy="1400927"/>
            <a:chOff x="9974700" y="4668773"/>
            <a:chExt cx="2255660" cy="2244703"/>
          </a:xfrm>
          <a:solidFill>
            <a:srgbClr val="33CC33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556366-17A5-0695-2003-2ABBD5AF7622}"/>
                </a:ext>
              </a:extLst>
            </p:cNvPr>
            <p:cNvSpPr/>
            <p:nvPr/>
          </p:nvSpPr>
          <p:spPr>
            <a:xfrm>
              <a:off x="997470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09526DA-E18F-CA70-88E1-3312935B7A3A}"/>
                </a:ext>
              </a:extLst>
            </p:cNvPr>
            <p:cNvSpPr/>
            <p:nvPr/>
          </p:nvSpPr>
          <p:spPr>
            <a:xfrm>
              <a:off x="10256253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72A086-5192-B2A9-A63F-E72CBF92190A}"/>
                </a:ext>
              </a:extLst>
            </p:cNvPr>
            <p:cNvSpPr/>
            <p:nvPr/>
          </p:nvSpPr>
          <p:spPr>
            <a:xfrm>
              <a:off x="10537806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58967CA-0273-16A1-37C3-1491D7A4E487}"/>
                </a:ext>
              </a:extLst>
            </p:cNvPr>
            <p:cNvSpPr/>
            <p:nvPr/>
          </p:nvSpPr>
          <p:spPr>
            <a:xfrm>
              <a:off x="1081936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F680AD7-94B7-BAD7-E320-F97D0B4B5DF3}"/>
                </a:ext>
              </a:extLst>
            </p:cNvPr>
            <p:cNvSpPr/>
            <p:nvPr/>
          </p:nvSpPr>
          <p:spPr>
            <a:xfrm>
              <a:off x="11100913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1318307-FB92-6FCC-B8CB-EDAD2B1F7442}"/>
                </a:ext>
              </a:extLst>
            </p:cNvPr>
            <p:cNvSpPr/>
            <p:nvPr/>
          </p:nvSpPr>
          <p:spPr>
            <a:xfrm>
              <a:off x="9974700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6C6C67C-C09D-10A4-D47E-FC911AC144CB}"/>
                </a:ext>
              </a:extLst>
            </p:cNvPr>
            <p:cNvSpPr/>
            <p:nvPr/>
          </p:nvSpPr>
          <p:spPr>
            <a:xfrm>
              <a:off x="10256253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30C46B-327B-6B0C-8220-9B379C310B00}"/>
                </a:ext>
              </a:extLst>
            </p:cNvPr>
            <p:cNvSpPr/>
            <p:nvPr/>
          </p:nvSpPr>
          <p:spPr>
            <a:xfrm>
              <a:off x="10537806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237368-D5CB-042D-1D7B-8C77307A648A}"/>
                </a:ext>
              </a:extLst>
            </p:cNvPr>
            <p:cNvSpPr/>
            <p:nvPr/>
          </p:nvSpPr>
          <p:spPr>
            <a:xfrm>
              <a:off x="10819360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0B6B988-42E1-D22D-AA4F-178797DD82DA}"/>
                </a:ext>
              </a:extLst>
            </p:cNvPr>
            <p:cNvSpPr/>
            <p:nvPr/>
          </p:nvSpPr>
          <p:spPr>
            <a:xfrm>
              <a:off x="11100913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ADB065-BE04-58C4-2AE9-6FC8A257F12D}"/>
                </a:ext>
              </a:extLst>
            </p:cNvPr>
            <p:cNvSpPr/>
            <p:nvPr/>
          </p:nvSpPr>
          <p:spPr>
            <a:xfrm>
              <a:off x="9974700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91FACDF-6D80-C162-9245-649C48877011}"/>
                </a:ext>
              </a:extLst>
            </p:cNvPr>
            <p:cNvSpPr/>
            <p:nvPr/>
          </p:nvSpPr>
          <p:spPr>
            <a:xfrm>
              <a:off x="10256253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84A199A-E068-1115-1016-CD6BECE89C7D}"/>
                </a:ext>
              </a:extLst>
            </p:cNvPr>
            <p:cNvSpPr/>
            <p:nvPr/>
          </p:nvSpPr>
          <p:spPr>
            <a:xfrm>
              <a:off x="10537806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EFB0534-33AB-0ED2-BA31-4BDCE4C83A90}"/>
                </a:ext>
              </a:extLst>
            </p:cNvPr>
            <p:cNvSpPr/>
            <p:nvPr/>
          </p:nvSpPr>
          <p:spPr>
            <a:xfrm>
              <a:off x="10819360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3DE9D4-C7E3-988A-A06B-3D92BC9A5A7A}"/>
                </a:ext>
              </a:extLst>
            </p:cNvPr>
            <p:cNvSpPr/>
            <p:nvPr/>
          </p:nvSpPr>
          <p:spPr>
            <a:xfrm>
              <a:off x="11100913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FE1636-2738-F72F-5B3F-A2C828A815AC}"/>
                </a:ext>
              </a:extLst>
            </p:cNvPr>
            <p:cNvSpPr/>
            <p:nvPr/>
          </p:nvSpPr>
          <p:spPr>
            <a:xfrm>
              <a:off x="9974700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2FC011E-7600-BE60-E609-3CCE4ABD9FD8}"/>
                </a:ext>
              </a:extLst>
            </p:cNvPr>
            <p:cNvSpPr/>
            <p:nvPr/>
          </p:nvSpPr>
          <p:spPr>
            <a:xfrm>
              <a:off x="10256253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1C55F2-1326-3BEC-519F-A8CB4FF32F96}"/>
                </a:ext>
              </a:extLst>
            </p:cNvPr>
            <p:cNvSpPr/>
            <p:nvPr/>
          </p:nvSpPr>
          <p:spPr>
            <a:xfrm>
              <a:off x="10537806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D6B8ED93-8BEA-7162-C8BA-98EEE900FC58}"/>
                </a:ext>
              </a:extLst>
            </p:cNvPr>
            <p:cNvSpPr/>
            <p:nvPr/>
          </p:nvSpPr>
          <p:spPr>
            <a:xfrm>
              <a:off x="10819360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00FA7EDA-000F-9A68-6A74-793E6447EE46}"/>
                </a:ext>
              </a:extLst>
            </p:cNvPr>
            <p:cNvSpPr/>
            <p:nvPr/>
          </p:nvSpPr>
          <p:spPr>
            <a:xfrm>
              <a:off x="11100913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7B105AD3-AE11-DF7A-8737-1129481DEDB6}"/>
                </a:ext>
              </a:extLst>
            </p:cNvPr>
            <p:cNvSpPr/>
            <p:nvPr/>
          </p:nvSpPr>
          <p:spPr>
            <a:xfrm>
              <a:off x="9974700" y="6348991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E8D9E792-E997-C1F8-4D47-7B75EFAF6C5E}"/>
                </a:ext>
              </a:extLst>
            </p:cNvPr>
            <p:cNvSpPr/>
            <p:nvPr/>
          </p:nvSpPr>
          <p:spPr>
            <a:xfrm>
              <a:off x="10256253" y="634899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3C3587D2-330A-CE71-74E3-3E24776F2592}"/>
                </a:ext>
              </a:extLst>
            </p:cNvPr>
            <p:cNvSpPr/>
            <p:nvPr/>
          </p:nvSpPr>
          <p:spPr>
            <a:xfrm>
              <a:off x="10537806" y="6348995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CAA760CE-0262-874B-EFB2-69AC9728E575}"/>
                </a:ext>
              </a:extLst>
            </p:cNvPr>
            <p:cNvSpPr/>
            <p:nvPr/>
          </p:nvSpPr>
          <p:spPr>
            <a:xfrm>
              <a:off x="10819360" y="6348996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AA87E726-CBE4-B07D-6BA5-C8FDE81A8FAD}"/>
                </a:ext>
              </a:extLst>
            </p:cNvPr>
            <p:cNvSpPr/>
            <p:nvPr/>
          </p:nvSpPr>
          <p:spPr>
            <a:xfrm>
              <a:off x="11100912" y="6348998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4A33E2-AE01-B1B6-C2E2-80F5A839AFCD}"/>
                </a:ext>
              </a:extLst>
            </p:cNvPr>
            <p:cNvSpPr/>
            <p:nvPr/>
          </p:nvSpPr>
          <p:spPr>
            <a:xfrm>
              <a:off x="1138573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D656BC-B149-C463-FC70-BB7A3B905C34}"/>
                </a:ext>
              </a:extLst>
            </p:cNvPr>
            <p:cNvSpPr/>
            <p:nvPr/>
          </p:nvSpPr>
          <p:spPr>
            <a:xfrm>
              <a:off x="11667254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F1535B-B801-250D-7C86-428F7DAC2A79}"/>
                </a:ext>
              </a:extLst>
            </p:cNvPr>
            <p:cNvSpPr/>
            <p:nvPr/>
          </p:nvSpPr>
          <p:spPr>
            <a:xfrm>
              <a:off x="11948807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9A194-7128-467C-7CC2-1BFB033BE92E}"/>
                </a:ext>
              </a:extLst>
            </p:cNvPr>
            <p:cNvSpPr/>
            <p:nvPr/>
          </p:nvSpPr>
          <p:spPr>
            <a:xfrm>
              <a:off x="11385730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4DD973-CE57-5BC6-23DE-174EFF492DAE}"/>
                </a:ext>
              </a:extLst>
            </p:cNvPr>
            <p:cNvSpPr/>
            <p:nvPr/>
          </p:nvSpPr>
          <p:spPr>
            <a:xfrm>
              <a:off x="11667254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654EC61-EFC9-239B-61B7-1D5A4FCD1525}"/>
                </a:ext>
              </a:extLst>
            </p:cNvPr>
            <p:cNvSpPr/>
            <p:nvPr/>
          </p:nvSpPr>
          <p:spPr>
            <a:xfrm>
              <a:off x="11948807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687CF0-D049-7344-BA56-470C722B8C22}"/>
                </a:ext>
              </a:extLst>
            </p:cNvPr>
            <p:cNvSpPr/>
            <p:nvPr/>
          </p:nvSpPr>
          <p:spPr>
            <a:xfrm>
              <a:off x="11385730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A0F11E-11F6-60D4-7444-B83ECC76A9C8}"/>
                </a:ext>
              </a:extLst>
            </p:cNvPr>
            <p:cNvSpPr/>
            <p:nvPr/>
          </p:nvSpPr>
          <p:spPr>
            <a:xfrm>
              <a:off x="11667254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F3F2FF-D34D-6F4D-E46D-0764F54ECBDD}"/>
                </a:ext>
              </a:extLst>
            </p:cNvPr>
            <p:cNvSpPr/>
            <p:nvPr/>
          </p:nvSpPr>
          <p:spPr>
            <a:xfrm>
              <a:off x="11948807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3D852B-CD9F-611A-9FE4-D29E8A3CBE76}"/>
                </a:ext>
              </a:extLst>
            </p:cNvPr>
            <p:cNvSpPr/>
            <p:nvPr/>
          </p:nvSpPr>
          <p:spPr>
            <a:xfrm>
              <a:off x="11385730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7BD1A4-574E-526E-CA11-1DAC39F7535A}"/>
                </a:ext>
              </a:extLst>
            </p:cNvPr>
            <p:cNvSpPr/>
            <p:nvPr/>
          </p:nvSpPr>
          <p:spPr>
            <a:xfrm>
              <a:off x="11667254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9573D15-1CAA-8765-31DB-0A0EC1DF19F8}"/>
                </a:ext>
              </a:extLst>
            </p:cNvPr>
            <p:cNvSpPr/>
            <p:nvPr/>
          </p:nvSpPr>
          <p:spPr>
            <a:xfrm>
              <a:off x="11948807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43E365-660E-C737-F0BB-E98A34104FE4}"/>
                </a:ext>
              </a:extLst>
            </p:cNvPr>
            <p:cNvSpPr/>
            <p:nvPr/>
          </p:nvSpPr>
          <p:spPr>
            <a:xfrm>
              <a:off x="11385730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7FC4FB-8ECF-CC8D-4EE3-797096787F6D}"/>
                </a:ext>
              </a:extLst>
            </p:cNvPr>
            <p:cNvSpPr/>
            <p:nvPr/>
          </p:nvSpPr>
          <p:spPr>
            <a:xfrm>
              <a:off x="11667254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2688E7-925A-09B1-7DBC-EF89634997B8}"/>
                </a:ext>
              </a:extLst>
            </p:cNvPr>
            <p:cNvSpPr/>
            <p:nvPr/>
          </p:nvSpPr>
          <p:spPr>
            <a:xfrm>
              <a:off x="11948807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029AA5-07FB-4A20-D333-65604E41E5A5}"/>
                </a:ext>
              </a:extLst>
            </p:cNvPr>
            <p:cNvSpPr/>
            <p:nvPr/>
          </p:nvSpPr>
          <p:spPr>
            <a:xfrm>
              <a:off x="9974700" y="663060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D0FDEB-CEB5-D343-A284-8CD928C4CBF7}"/>
                </a:ext>
              </a:extLst>
            </p:cNvPr>
            <p:cNvSpPr/>
            <p:nvPr/>
          </p:nvSpPr>
          <p:spPr>
            <a:xfrm>
              <a:off x="10256253" y="66306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F88533-E652-D001-E9E1-D0824C4366EB}"/>
                </a:ext>
              </a:extLst>
            </p:cNvPr>
            <p:cNvSpPr/>
            <p:nvPr/>
          </p:nvSpPr>
          <p:spPr>
            <a:xfrm>
              <a:off x="10537806" y="6630610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7C64683-D61B-11BA-4EF7-B0D9EDEA6B4C}"/>
                </a:ext>
              </a:extLst>
            </p:cNvPr>
            <p:cNvSpPr/>
            <p:nvPr/>
          </p:nvSpPr>
          <p:spPr>
            <a:xfrm>
              <a:off x="10819360" y="6630611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2A6F43-C48E-1124-9662-6CF31DC71004}"/>
                </a:ext>
              </a:extLst>
            </p:cNvPr>
            <p:cNvSpPr/>
            <p:nvPr/>
          </p:nvSpPr>
          <p:spPr>
            <a:xfrm>
              <a:off x="11100912" y="6630613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E8883E1-DA33-F3A7-9884-73785603F619}"/>
                </a:ext>
              </a:extLst>
            </p:cNvPr>
            <p:cNvSpPr/>
            <p:nvPr/>
          </p:nvSpPr>
          <p:spPr>
            <a:xfrm>
              <a:off x="11385730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3787C49-2C8D-1C66-A6CE-D4CAA6B99DD2}"/>
                </a:ext>
              </a:extLst>
            </p:cNvPr>
            <p:cNvSpPr/>
            <p:nvPr/>
          </p:nvSpPr>
          <p:spPr>
            <a:xfrm>
              <a:off x="11667254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B57BB09-1F73-D7A9-DE5C-E1C904C557CF}"/>
                </a:ext>
              </a:extLst>
            </p:cNvPr>
            <p:cNvSpPr/>
            <p:nvPr/>
          </p:nvSpPr>
          <p:spPr>
            <a:xfrm>
              <a:off x="11948807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811407-54B2-09D7-8D20-AFB36800F4B2}"/>
                </a:ext>
              </a:extLst>
            </p:cNvPr>
            <p:cNvSpPr/>
            <p:nvPr/>
          </p:nvSpPr>
          <p:spPr>
            <a:xfrm>
              <a:off x="9974700" y="494644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1C6326-4DE4-6C50-69E8-0AFDBE076098}"/>
                </a:ext>
              </a:extLst>
            </p:cNvPr>
            <p:cNvSpPr/>
            <p:nvPr/>
          </p:nvSpPr>
          <p:spPr>
            <a:xfrm>
              <a:off x="10256253" y="4946449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F32EFCA-BEBB-B914-657B-583DB20D808B}"/>
                </a:ext>
              </a:extLst>
            </p:cNvPr>
            <p:cNvSpPr/>
            <p:nvPr/>
          </p:nvSpPr>
          <p:spPr>
            <a:xfrm>
              <a:off x="10537806" y="4946451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707E34-9479-8C7D-D909-8E9EE78A4EB2}"/>
                </a:ext>
              </a:extLst>
            </p:cNvPr>
            <p:cNvSpPr/>
            <p:nvPr/>
          </p:nvSpPr>
          <p:spPr>
            <a:xfrm>
              <a:off x="10819360" y="4946452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DDA195-C517-D99E-C869-3A72926EF86E}"/>
                </a:ext>
              </a:extLst>
            </p:cNvPr>
            <p:cNvSpPr/>
            <p:nvPr/>
          </p:nvSpPr>
          <p:spPr>
            <a:xfrm>
              <a:off x="11100912" y="4946454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2D207B4-021B-74A1-3A5C-F0D22D2E83AA}"/>
                </a:ext>
              </a:extLst>
            </p:cNvPr>
            <p:cNvSpPr/>
            <p:nvPr/>
          </p:nvSpPr>
          <p:spPr>
            <a:xfrm>
              <a:off x="11385730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0" name="직사각형 2049">
              <a:extLst>
                <a:ext uri="{FF2B5EF4-FFF2-40B4-BE49-F238E27FC236}">
                  <a16:creationId xmlns:a16="http://schemas.microsoft.com/office/drawing/2014/main" id="{2F9D531B-2A16-02B5-6EF7-E03DCB35AEEB}"/>
                </a:ext>
              </a:extLst>
            </p:cNvPr>
            <p:cNvSpPr/>
            <p:nvPr/>
          </p:nvSpPr>
          <p:spPr>
            <a:xfrm>
              <a:off x="11667254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0E39D718-02FA-BDCF-650A-BDBEAD11518F}"/>
                </a:ext>
              </a:extLst>
            </p:cNvPr>
            <p:cNvSpPr/>
            <p:nvPr/>
          </p:nvSpPr>
          <p:spPr>
            <a:xfrm>
              <a:off x="11948807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916801DF-05B9-85E4-D37C-2529D5569321}"/>
                </a:ext>
              </a:extLst>
            </p:cNvPr>
            <p:cNvSpPr/>
            <p:nvPr/>
          </p:nvSpPr>
          <p:spPr>
            <a:xfrm>
              <a:off x="9974700" y="466877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A68A62F1-C280-6D75-A717-CC2777F74213}"/>
                </a:ext>
              </a:extLst>
            </p:cNvPr>
            <p:cNvSpPr/>
            <p:nvPr/>
          </p:nvSpPr>
          <p:spPr>
            <a:xfrm>
              <a:off x="10256253" y="4668775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1D5B3F3E-FBA8-5191-5C5D-685CEB727661}"/>
                </a:ext>
              </a:extLst>
            </p:cNvPr>
            <p:cNvSpPr/>
            <p:nvPr/>
          </p:nvSpPr>
          <p:spPr>
            <a:xfrm>
              <a:off x="10537806" y="4668777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D1562839-52CF-25A9-D421-AC0594A33B34}"/>
                </a:ext>
              </a:extLst>
            </p:cNvPr>
            <p:cNvSpPr/>
            <p:nvPr/>
          </p:nvSpPr>
          <p:spPr>
            <a:xfrm>
              <a:off x="10819360" y="4668778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C6197772-3892-3835-96D5-930E4DD66FB2}"/>
                </a:ext>
              </a:extLst>
            </p:cNvPr>
            <p:cNvSpPr/>
            <p:nvPr/>
          </p:nvSpPr>
          <p:spPr>
            <a:xfrm>
              <a:off x="11100912" y="4668780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4B59547F-4981-76BA-7DA0-0DFFE1A79C60}"/>
                </a:ext>
              </a:extLst>
            </p:cNvPr>
            <p:cNvSpPr/>
            <p:nvPr/>
          </p:nvSpPr>
          <p:spPr>
            <a:xfrm>
              <a:off x="11385730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DA76B414-C8D1-0B47-A216-7CFC44820BDF}"/>
                </a:ext>
              </a:extLst>
            </p:cNvPr>
            <p:cNvSpPr/>
            <p:nvPr/>
          </p:nvSpPr>
          <p:spPr>
            <a:xfrm>
              <a:off x="11667254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8169E701-963B-D211-2DC5-CDB0F80BBF23}"/>
                </a:ext>
              </a:extLst>
            </p:cNvPr>
            <p:cNvSpPr/>
            <p:nvPr/>
          </p:nvSpPr>
          <p:spPr>
            <a:xfrm>
              <a:off x="11948807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77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1008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Implementation plan – Best choice Inference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" name="Picture 4" descr="스마트폰 PNG 일러스트 | 이미지 및 PSD 파일 | Pngtree에 무료 다운로드">
            <a:extLst>
              <a:ext uri="{FF2B5EF4-FFF2-40B4-BE49-F238E27FC236}">
                <a16:creationId xmlns:a16="http://schemas.microsoft.com/office/drawing/2014/main" id="{6C661416-50D4-EC8A-AFC3-7E6A33FB0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8837" r="28658" b="8959"/>
          <a:stretch/>
        </p:blipFill>
        <p:spPr bwMode="auto">
          <a:xfrm>
            <a:off x="1084162" y="1491270"/>
            <a:ext cx="2652764" cy="51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69C001-F109-D146-7A12-94BE31ED32DD}"/>
              </a:ext>
            </a:extLst>
          </p:cNvPr>
          <p:cNvSpPr/>
          <p:nvPr/>
        </p:nvSpPr>
        <p:spPr>
          <a:xfrm>
            <a:off x="1694462" y="3756710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02DCE2-FE6D-55B7-71AD-8AA54E6C0050}"/>
              </a:ext>
            </a:extLst>
          </p:cNvPr>
          <p:cNvSpPr/>
          <p:nvPr/>
        </p:nvSpPr>
        <p:spPr>
          <a:xfrm>
            <a:off x="1304130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9A62E0-9201-26D9-F05F-D305B3808CE9}"/>
              </a:ext>
            </a:extLst>
          </p:cNvPr>
          <p:cNvSpPr/>
          <p:nvPr/>
        </p:nvSpPr>
        <p:spPr>
          <a:xfrm>
            <a:off x="2086233" y="5491366"/>
            <a:ext cx="638552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Inference</a:t>
            </a:r>
            <a:endParaRPr lang="ko-KR" altLang="en-US" sz="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F36B9D-10A9-ED55-FA42-139EA4EAC407}"/>
              </a:ext>
            </a:extLst>
          </p:cNvPr>
          <p:cNvSpPr/>
          <p:nvPr/>
        </p:nvSpPr>
        <p:spPr>
          <a:xfrm>
            <a:off x="2925486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Black</a:t>
            </a:r>
            <a:endParaRPr lang="ko-KR" altLang="en-US" sz="8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434560-EA25-11A9-6F9E-6AF75FA95E54}"/>
              </a:ext>
            </a:extLst>
          </p:cNvPr>
          <p:cNvSpPr/>
          <p:nvPr/>
        </p:nvSpPr>
        <p:spPr>
          <a:xfrm>
            <a:off x="1682446" y="2064888"/>
            <a:ext cx="1407766" cy="140776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BA9F84-6A49-D152-3B70-922B833CB23E}"/>
              </a:ext>
            </a:extLst>
          </p:cNvPr>
          <p:cNvSpPr/>
          <p:nvPr/>
        </p:nvSpPr>
        <p:spPr>
          <a:xfrm>
            <a:off x="3850784" y="3420083"/>
            <a:ext cx="405114" cy="83099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스마트폰 PNG 일러스트 | 이미지 및 PSD 파일 | Pngtree에 무료 다운로드">
            <a:extLst>
              <a:ext uri="{FF2B5EF4-FFF2-40B4-BE49-F238E27FC236}">
                <a16:creationId xmlns:a16="http://schemas.microsoft.com/office/drawing/2014/main" id="{0124D9F0-5F2F-CCB5-BB6C-9F09098AA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8837" r="28658" b="8959"/>
          <a:stretch/>
        </p:blipFill>
        <p:spPr bwMode="auto">
          <a:xfrm>
            <a:off x="4382959" y="1491270"/>
            <a:ext cx="2652764" cy="51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3FDEEFD-7CAE-647E-F0E4-741D0FFBACE4}"/>
              </a:ext>
            </a:extLst>
          </p:cNvPr>
          <p:cNvSpPr txBox="1"/>
          <p:nvPr/>
        </p:nvSpPr>
        <p:spPr>
          <a:xfrm>
            <a:off x="4653280" y="1967177"/>
            <a:ext cx="1887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Black’s Best choice is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BE9A8E-F84D-2D9B-787B-6F5EEB2C6A1A}"/>
              </a:ext>
            </a:extLst>
          </p:cNvPr>
          <p:cNvSpPr txBox="1"/>
          <p:nvPr/>
        </p:nvSpPr>
        <p:spPr>
          <a:xfrm>
            <a:off x="5519103" y="2197278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                 </a:t>
            </a:r>
            <a:endParaRPr lang="ko-KR" altLang="en-US" sz="1400" u="sng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269648-AB84-B31F-4DBC-9BF9EE8E6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2875346"/>
            <a:ext cx="2113280" cy="16959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FD988B2-82F1-9EDC-F022-035121FBE86A}"/>
              </a:ext>
            </a:extLst>
          </p:cNvPr>
          <p:cNvSpPr txBox="1"/>
          <p:nvPr/>
        </p:nvSpPr>
        <p:spPr>
          <a:xfrm>
            <a:off x="7162784" y="1986995"/>
            <a:ext cx="46706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버튼을 누르면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와 함께 각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choice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별 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유리한 정도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표로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나타내줌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이길 수 있는 확률을 계산해서 알려줌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Self-Play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통해 게임 데이터를 추출하고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강화학습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방식으로 모델을 학습할 예정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Self-Play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하며 데이터를 생성하는 과정과 방대한 데이터를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학습하는데 꽤 오랜 시간이 걸릴 것으로 예상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Google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GPU, TPU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같은 무료 제공 온라인 컴퓨팅 자원을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활용하여 학습할 예정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뉴럴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네트워크 구조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en-US" altLang="ko-KR" sz="160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ResNet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여러 개 겹칠 생각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계획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911B72F-FBE5-2A3D-B416-8FB0D9443D4B}"/>
              </a:ext>
            </a:extLst>
          </p:cNvPr>
          <p:cNvSpPr/>
          <p:nvPr/>
        </p:nvSpPr>
        <p:spPr>
          <a:xfrm>
            <a:off x="5413605" y="5491366"/>
            <a:ext cx="591471" cy="2828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Restart</a:t>
            </a:r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1402-2EAA-4B09-5B43-E09A5AD1286C}"/>
              </a:ext>
            </a:extLst>
          </p:cNvPr>
          <p:cNvSpPr txBox="1"/>
          <p:nvPr/>
        </p:nvSpPr>
        <p:spPr>
          <a:xfrm>
            <a:off x="4563096" y="4787669"/>
            <a:ext cx="211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The probability of Black winning is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E53A0C-A8FB-97F7-20F7-D3B871A49273}"/>
              </a:ext>
            </a:extLst>
          </p:cNvPr>
          <p:cNvSpPr txBox="1"/>
          <p:nvPr/>
        </p:nvSpPr>
        <p:spPr>
          <a:xfrm>
            <a:off x="5551360" y="5042700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/>
              <a:t>           %</a:t>
            </a:r>
            <a:endParaRPr lang="ko-KR" altLang="en-US" sz="1400" u="sng" dirty="0"/>
          </a:p>
        </p:txBody>
      </p:sp>
      <p:pic>
        <p:nvPicPr>
          <p:cNvPr id="12" name="Picture 2" descr="오델로 체스 블랙 앤 화이트 체스 부모-자녀 가족 게임 보드, 여행용 반전 체스 64 게임 조각 - AliExpress">
            <a:extLst>
              <a:ext uri="{FF2B5EF4-FFF2-40B4-BE49-F238E27FC236}">
                <a16:creationId xmlns:a16="http://schemas.microsoft.com/office/drawing/2014/main" id="{61801D8B-497A-07B1-40FB-FEB44A06F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75" b="91250" l="9219" r="90000">
                        <a14:foregroundMark x1="10156" y1="8594" x2="10156" y2="8594"/>
                        <a14:foregroundMark x1="12188" y1="7187" x2="17656" y2="7500"/>
                        <a14:foregroundMark x1="11094" y1="11094" x2="10625" y2="20625"/>
                        <a14:foregroundMark x1="9219" y1="18125" x2="19375" y2="57969"/>
                        <a14:foregroundMark x1="16719" y1="55313" x2="20781" y2="74375"/>
                        <a14:foregroundMark x1="27031" y1="54531" x2="57344" y2="56563"/>
                        <a14:foregroundMark x1="37031" y1="50156" x2="51719" y2="48906"/>
                        <a14:foregroundMark x1="29063" y1="35156" x2="28906" y2="51406"/>
                        <a14:foregroundMark x1="27187" y1="39375" x2="26563" y2="58125"/>
                        <a14:foregroundMark x1="25156" y1="41094" x2="20938" y2="56094"/>
                        <a14:foregroundMark x1="23594" y1="44375" x2="25000" y2="65000"/>
                        <a14:foregroundMark x1="28750" y1="47500" x2="26719" y2="67969"/>
                        <a14:foregroundMark x1="26719" y1="67656" x2="25781" y2="71563"/>
                        <a14:foregroundMark x1="37344" y1="45938" x2="31563" y2="68125"/>
                        <a14:foregroundMark x1="35938" y1="44688" x2="34375" y2="71094"/>
                        <a14:foregroundMark x1="37188" y1="33750" x2="33906" y2="55156"/>
                        <a14:foregroundMark x1="35156" y1="27187" x2="34844" y2="47500"/>
                        <a14:foregroundMark x1="38438" y1="32969" x2="41406" y2="49375"/>
                        <a14:foregroundMark x1="55156" y1="30000" x2="55937" y2="60156"/>
                        <a14:foregroundMark x1="56719" y1="57500" x2="59844" y2="65469"/>
                        <a14:foregroundMark x1="59844" y1="65469" x2="60625" y2="65625"/>
                        <a14:foregroundMark x1="61563" y1="40469" x2="67188" y2="63438"/>
                        <a14:foregroundMark x1="70469" y1="43125" x2="74688" y2="60781"/>
                        <a14:foregroundMark x1="75156" y1="32656" x2="75313" y2="56250"/>
                        <a14:foregroundMark x1="75313" y1="35313" x2="72656" y2="50469"/>
                        <a14:foregroundMark x1="64375" y1="31406" x2="59844" y2="53750"/>
                        <a14:foregroundMark x1="66719" y1="37813" x2="63281" y2="63125"/>
                        <a14:foregroundMark x1="67813" y1="42344" x2="64688" y2="70000"/>
                        <a14:foregroundMark x1="64531" y1="66563" x2="66094" y2="72813"/>
                        <a14:foregroundMark x1="70000" y1="56250" x2="70000" y2="72188"/>
                        <a14:foregroundMark x1="74063" y1="57656" x2="76250" y2="70781"/>
                        <a14:foregroundMark x1="86719" y1="55313" x2="85000" y2="67344"/>
                        <a14:foregroundMark x1="83125" y1="56406" x2="80781" y2="76250"/>
                        <a14:foregroundMark x1="83594" y1="41094" x2="82656" y2="60000"/>
                        <a14:foregroundMark x1="83750" y1="26094" x2="82344" y2="39063"/>
                        <a14:foregroundMark x1="85469" y1="16094" x2="84688" y2="36250"/>
                        <a14:foregroundMark x1="82188" y1="85625" x2="83125" y2="91250"/>
                        <a14:foregroundMark x1="78281" y1="87500" x2="59375" y2="88438"/>
                        <a14:foregroundMark x1="53281" y1="87656" x2="37813" y2="87500"/>
                        <a14:foregroundMark x1="27500" y1="87500" x2="25938" y2="87656"/>
                        <a14:foregroundMark x1="19688" y1="87031" x2="18750" y2="85938"/>
                        <a14:foregroundMark x1="18594" y1="76250" x2="18906" y2="87188"/>
                        <a14:foregroundMark x1="24531" y1="84844" x2="42500" y2="85469"/>
                        <a14:foregroundMark x1="53906" y1="71875" x2="59219" y2="72188"/>
                        <a14:foregroundMark x1="52500" y1="67344" x2="62813" y2="61875"/>
                        <a14:foregroundMark x1="54375" y1="68906" x2="60625" y2="59062"/>
                        <a14:foregroundMark x1="55313" y1="51875" x2="51875" y2="69375"/>
                        <a14:foregroundMark x1="34375" y1="32500" x2="26719" y2="4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9659" r="10092" b="9795"/>
          <a:stretch/>
        </p:blipFill>
        <p:spPr bwMode="auto">
          <a:xfrm>
            <a:off x="1710636" y="2083814"/>
            <a:ext cx="1370219" cy="138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DBEC09-236C-B5E7-BD9A-BF7F3F414F61}"/>
              </a:ext>
            </a:extLst>
          </p:cNvPr>
          <p:cNvGrpSpPr/>
          <p:nvPr/>
        </p:nvGrpSpPr>
        <p:grpSpPr>
          <a:xfrm>
            <a:off x="1703238" y="3758861"/>
            <a:ext cx="1407766" cy="1400927"/>
            <a:chOff x="9974700" y="4668773"/>
            <a:chExt cx="2255660" cy="2244703"/>
          </a:xfrm>
          <a:solidFill>
            <a:srgbClr val="33CC33"/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FFA356-4DB9-3C04-540F-D81C8CFB4583}"/>
                </a:ext>
              </a:extLst>
            </p:cNvPr>
            <p:cNvSpPr/>
            <p:nvPr/>
          </p:nvSpPr>
          <p:spPr>
            <a:xfrm>
              <a:off x="997470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FB70AFD-96B8-87DA-86FD-9220BF321151}"/>
                </a:ext>
              </a:extLst>
            </p:cNvPr>
            <p:cNvSpPr/>
            <p:nvPr/>
          </p:nvSpPr>
          <p:spPr>
            <a:xfrm>
              <a:off x="10256253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A32A2EB-659D-9BD8-B766-B0AE22121666}"/>
                </a:ext>
              </a:extLst>
            </p:cNvPr>
            <p:cNvSpPr/>
            <p:nvPr/>
          </p:nvSpPr>
          <p:spPr>
            <a:xfrm>
              <a:off x="10537806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E70EFF-0714-264C-199A-9F1DF03E76C7}"/>
                </a:ext>
              </a:extLst>
            </p:cNvPr>
            <p:cNvSpPr/>
            <p:nvPr/>
          </p:nvSpPr>
          <p:spPr>
            <a:xfrm>
              <a:off x="1081936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A4A04FA-5B0C-9310-3A35-D3F33A03919F}"/>
                </a:ext>
              </a:extLst>
            </p:cNvPr>
            <p:cNvSpPr/>
            <p:nvPr/>
          </p:nvSpPr>
          <p:spPr>
            <a:xfrm>
              <a:off x="11100913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38CB0D1-840D-BEB2-D7FC-8C9AB59844AB}"/>
                </a:ext>
              </a:extLst>
            </p:cNvPr>
            <p:cNvSpPr/>
            <p:nvPr/>
          </p:nvSpPr>
          <p:spPr>
            <a:xfrm>
              <a:off x="9974700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B57ABBF-DB07-5586-AD3D-95EB4937DAFD}"/>
                </a:ext>
              </a:extLst>
            </p:cNvPr>
            <p:cNvSpPr/>
            <p:nvPr/>
          </p:nvSpPr>
          <p:spPr>
            <a:xfrm>
              <a:off x="10256253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E51A39A-AB40-46FE-41C4-04734EBE3867}"/>
                </a:ext>
              </a:extLst>
            </p:cNvPr>
            <p:cNvSpPr/>
            <p:nvPr/>
          </p:nvSpPr>
          <p:spPr>
            <a:xfrm>
              <a:off x="10537806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30EF8A9-2E5C-69F4-AA1D-FAA291A37A27}"/>
                </a:ext>
              </a:extLst>
            </p:cNvPr>
            <p:cNvSpPr/>
            <p:nvPr/>
          </p:nvSpPr>
          <p:spPr>
            <a:xfrm>
              <a:off x="10819360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8EFFD2-C1F8-DC0F-1CF9-7CCDEC4A1637}"/>
                </a:ext>
              </a:extLst>
            </p:cNvPr>
            <p:cNvSpPr/>
            <p:nvPr/>
          </p:nvSpPr>
          <p:spPr>
            <a:xfrm>
              <a:off x="11100913" y="55095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ECB6A5E-29C2-F4F5-1815-70E9A5AE57B9}"/>
                </a:ext>
              </a:extLst>
            </p:cNvPr>
            <p:cNvSpPr/>
            <p:nvPr/>
          </p:nvSpPr>
          <p:spPr>
            <a:xfrm>
              <a:off x="9974700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9C996C9-2CF8-8E10-0648-56BB17C80503}"/>
                </a:ext>
              </a:extLst>
            </p:cNvPr>
            <p:cNvSpPr/>
            <p:nvPr/>
          </p:nvSpPr>
          <p:spPr>
            <a:xfrm>
              <a:off x="10256253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E25924-3603-04A5-3C55-4162223CA2CB}"/>
                </a:ext>
              </a:extLst>
            </p:cNvPr>
            <p:cNvSpPr/>
            <p:nvPr/>
          </p:nvSpPr>
          <p:spPr>
            <a:xfrm>
              <a:off x="10537806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066F35-61CC-EBCB-FA42-5B5536569FD9}"/>
                </a:ext>
              </a:extLst>
            </p:cNvPr>
            <p:cNvSpPr/>
            <p:nvPr/>
          </p:nvSpPr>
          <p:spPr>
            <a:xfrm>
              <a:off x="10819360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289016-55F7-5F1A-C873-4F42EEBEF923}"/>
                </a:ext>
              </a:extLst>
            </p:cNvPr>
            <p:cNvSpPr/>
            <p:nvPr/>
          </p:nvSpPr>
          <p:spPr>
            <a:xfrm>
              <a:off x="11100913" y="578851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2865E3F-2F5A-053E-DC4B-CCACB0EC92C3}"/>
                </a:ext>
              </a:extLst>
            </p:cNvPr>
            <p:cNvSpPr/>
            <p:nvPr/>
          </p:nvSpPr>
          <p:spPr>
            <a:xfrm>
              <a:off x="9974700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FC2331C-922B-7305-6B06-5C6F796C9142}"/>
                </a:ext>
              </a:extLst>
            </p:cNvPr>
            <p:cNvSpPr/>
            <p:nvPr/>
          </p:nvSpPr>
          <p:spPr>
            <a:xfrm>
              <a:off x="10256253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3D8A15-EB27-A2E6-E3DF-C2441726641C}"/>
                </a:ext>
              </a:extLst>
            </p:cNvPr>
            <p:cNvSpPr/>
            <p:nvPr/>
          </p:nvSpPr>
          <p:spPr>
            <a:xfrm>
              <a:off x="10537806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7FD547-9F3D-DFA4-018D-D3C7E668AFEA}"/>
                </a:ext>
              </a:extLst>
            </p:cNvPr>
            <p:cNvSpPr/>
            <p:nvPr/>
          </p:nvSpPr>
          <p:spPr>
            <a:xfrm>
              <a:off x="10819360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70408A0-5403-674A-0FF2-A02F1B2AF277}"/>
                </a:ext>
              </a:extLst>
            </p:cNvPr>
            <p:cNvSpPr/>
            <p:nvPr/>
          </p:nvSpPr>
          <p:spPr>
            <a:xfrm>
              <a:off x="11100913" y="607006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D37AB7D-BC9A-E6AC-51D8-A3C48D3B2482}"/>
                </a:ext>
              </a:extLst>
            </p:cNvPr>
            <p:cNvSpPr/>
            <p:nvPr/>
          </p:nvSpPr>
          <p:spPr>
            <a:xfrm>
              <a:off x="9974700" y="6348991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7897E2-1510-8F0E-7979-15D4158D5A38}"/>
                </a:ext>
              </a:extLst>
            </p:cNvPr>
            <p:cNvSpPr/>
            <p:nvPr/>
          </p:nvSpPr>
          <p:spPr>
            <a:xfrm>
              <a:off x="10256253" y="634899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D251036-5A81-2928-8B37-7FE69ACBF8E0}"/>
                </a:ext>
              </a:extLst>
            </p:cNvPr>
            <p:cNvSpPr/>
            <p:nvPr/>
          </p:nvSpPr>
          <p:spPr>
            <a:xfrm>
              <a:off x="10537806" y="6348995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08D7CA5-B243-E0C6-4443-BF7FEA007821}"/>
                </a:ext>
              </a:extLst>
            </p:cNvPr>
            <p:cNvSpPr/>
            <p:nvPr/>
          </p:nvSpPr>
          <p:spPr>
            <a:xfrm>
              <a:off x="10819360" y="6348996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43FFC8-5837-A626-A8BD-891FDC24D4BA}"/>
                </a:ext>
              </a:extLst>
            </p:cNvPr>
            <p:cNvSpPr/>
            <p:nvPr/>
          </p:nvSpPr>
          <p:spPr>
            <a:xfrm>
              <a:off x="11100912" y="6348998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87BB30F-2EDC-6B9F-E7CA-6BCD58182D88}"/>
                </a:ext>
              </a:extLst>
            </p:cNvPr>
            <p:cNvSpPr/>
            <p:nvPr/>
          </p:nvSpPr>
          <p:spPr>
            <a:xfrm>
              <a:off x="11385730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F7DE3DE-902A-6CA9-4F30-D01F112445B9}"/>
                </a:ext>
              </a:extLst>
            </p:cNvPr>
            <p:cNvSpPr/>
            <p:nvPr/>
          </p:nvSpPr>
          <p:spPr>
            <a:xfrm>
              <a:off x="11667254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685C03D-0541-9478-6BF9-3503EAAFED85}"/>
                </a:ext>
              </a:extLst>
            </p:cNvPr>
            <p:cNvSpPr/>
            <p:nvPr/>
          </p:nvSpPr>
          <p:spPr>
            <a:xfrm>
              <a:off x="11948807" y="522803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1F5FD2A-D95D-95D5-9729-1CE1CF341252}"/>
                </a:ext>
              </a:extLst>
            </p:cNvPr>
            <p:cNvSpPr/>
            <p:nvPr/>
          </p:nvSpPr>
          <p:spPr>
            <a:xfrm>
              <a:off x="11385730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87578-1478-87A2-0B82-F30572D4278E}"/>
                </a:ext>
              </a:extLst>
            </p:cNvPr>
            <p:cNvSpPr/>
            <p:nvPr/>
          </p:nvSpPr>
          <p:spPr>
            <a:xfrm>
              <a:off x="11667254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9A5942-082D-82A7-BC27-0D0014FB16B7}"/>
                </a:ext>
              </a:extLst>
            </p:cNvPr>
            <p:cNvSpPr/>
            <p:nvPr/>
          </p:nvSpPr>
          <p:spPr>
            <a:xfrm>
              <a:off x="11948807" y="55044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4B0F0D-FCF1-BA0D-5355-B87D809801A9}"/>
                </a:ext>
              </a:extLst>
            </p:cNvPr>
            <p:cNvSpPr/>
            <p:nvPr/>
          </p:nvSpPr>
          <p:spPr>
            <a:xfrm>
              <a:off x="11385730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C0A4047-2018-2304-959E-E2A040C1155E}"/>
                </a:ext>
              </a:extLst>
            </p:cNvPr>
            <p:cNvSpPr/>
            <p:nvPr/>
          </p:nvSpPr>
          <p:spPr>
            <a:xfrm>
              <a:off x="11667254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84C8A09-C9DA-1ED0-24D6-6FCD222BD32F}"/>
                </a:ext>
              </a:extLst>
            </p:cNvPr>
            <p:cNvSpPr/>
            <p:nvPr/>
          </p:nvSpPr>
          <p:spPr>
            <a:xfrm>
              <a:off x="11948807" y="5790972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48B279A-C0B4-352B-5677-6C115CABE700}"/>
                </a:ext>
              </a:extLst>
            </p:cNvPr>
            <p:cNvSpPr/>
            <p:nvPr/>
          </p:nvSpPr>
          <p:spPr>
            <a:xfrm>
              <a:off x="11385730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8F74AE1-9290-A26B-5251-63406248CA22}"/>
                </a:ext>
              </a:extLst>
            </p:cNvPr>
            <p:cNvSpPr/>
            <p:nvPr/>
          </p:nvSpPr>
          <p:spPr>
            <a:xfrm>
              <a:off x="11667254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D5378E4-159B-3686-731E-D48DAAFE00E1}"/>
                </a:ext>
              </a:extLst>
            </p:cNvPr>
            <p:cNvSpPr/>
            <p:nvPr/>
          </p:nvSpPr>
          <p:spPr>
            <a:xfrm>
              <a:off x="11948807" y="607517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2773C88-7F1F-21E4-2D6B-36E6723064F8}"/>
                </a:ext>
              </a:extLst>
            </p:cNvPr>
            <p:cNvSpPr/>
            <p:nvPr/>
          </p:nvSpPr>
          <p:spPr>
            <a:xfrm>
              <a:off x="11385730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08AB2E3-5B18-C3B7-391C-54BD96A5C866}"/>
                </a:ext>
              </a:extLst>
            </p:cNvPr>
            <p:cNvSpPr/>
            <p:nvPr/>
          </p:nvSpPr>
          <p:spPr>
            <a:xfrm>
              <a:off x="11667254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2FAAD88-FAFD-52A7-7E4E-EE47B02FD7CB}"/>
                </a:ext>
              </a:extLst>
            </p:cNvPr>
            <p:cNvSpPr/>
            <p:nvPr/>
          </p:nvSpPr>
          <p:spPr>
            <a:xfrm>
              <a:off x="11948807" y="63503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2867C09-8AF1-B9BD-94A3-3261D6F4A964}"/>
                </a:ext>
              </a:extLst>
            </p:cNvPr>
            <p:cNvSpPr/>
            <p:nvPr/>
          </p:nvSpPr>
          <p:spPr>
            <a:xfrm>
              <a:off x="9974700" y="6630606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781957A-9F9C-B23C-527F-D18FF14C54FD}"/>
                </a:ext>
              </a:extLst>
            </p:cNvPr>
            <p:cNvSpPr/>
            <p:nvPr/>
          </p:nvSpPr>
          <p:spPr>
            <a:xfrm>
              <a:off x="10256253" y="6630608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5335855-F57B-D93F-EB10-F593C57F5EA0}"/>
                </a:ext>
              </a:extLst>
            </p:cNvPr>
            <p:cNvSpPr/>
            <p:nvPr/>
          </p:nvSpPr>
          <p:spPr>
            <a:xfrm>
              <a:off x="10537806" y="6630610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A3AE7A-784A-484A-4601-BB43B2AE27B6}"/>
                </a:ext>
              </a:extLst>
            </p:cNvPr>
            <p:cNvSpPr/>
            <p:nvPr/>
          </p:nvSpPr>
          <p:spPr>
            <a:xfrm>
              <a:off x="10819360" y="6630611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3C7A133-5301-93B8-6487-23298B2283AE}"/>
                </a:ext>
              </a:extLst>
            </p:cNvPr>
            <p:cNvSpPr/>
            <p:nvPr/>
          </p:nvSpPr>
          <p:spPr>
            <a:xfrm>
              <a:off x="11100912" y="6630613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90F7FBE-C35F-183A-1E93-4DD1FE499D14}"/>
                </a:ext>
              </a:extLst>
            </p:cNvPr>
            <p:cNvSpPr/>
            <p:nvPr/>
          </p:nvSpPr>
          <p:spPr>
            <a:xfrm>
              <a:off x="11385730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AA23006-D61E-CADD-4DA6-8DE7052B2711}"/>
                </a:ext>
              </a:extLst>
            </p:cNvPr>
            <p:cNvSpPr/>
            <p:nvPr/>
          </p:nvSpPr>
          <p:spPr>
            <a:xfrm>
              <a:off x="11667254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D6D280-E93C-F48C-6C70-CCBCA6706708}"/>
                </a:ext>
              </a:extLst>
            </p:cNvPr>
            <p:cNvSpPr/>
            <p:nvPr/>
          </p:nvSpPr>
          <p:spPr>
            <a:xfrm>
              <a:off x="11948807" y="663192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1C17EA2-706F-77F0-80BF-09E72BAB19C3}"/>
                </a:ext>
              </a:extLst>
            </p:cNvPr>
            <p:cNvSpPr/>
            <p:nvPr/>
          </p:nvSpPr>
          <p:spPr>
            <a:xfrm>
              <a:off x="9974700" y="4946447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95AC70E-6F90-A01F-9FEB-DA4391A1BD9F}"/>
                </a:ext>
              </a:extLst>
            </p:cNvPr>
            <p:cNvSpPr/>
            <p:nvPr/>
          </p:nvSpPr>
          <p:spPr>
            <a:xfrm>
              <a:off x="10256253" y="4946449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48E0AA-717B-8E96-DAA0-0820DD7111F7}"/>
                </a:ext>
              </a:extLst>
            </p:cNvPr>
            <p:cNvSpPr/>
            <p:nvPr/>
          </p:nvSpPr>
          <p:spPr>
            <a:xfrm>
              <a:off x="10537806" y="4946451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1755F84-73C6-2FAC-0566-122A01EFEAB5}"/>
                </a:ext>
              </a:extLst>
            </p:cNvPr>
            <p:cNvSpPr/>
            <p:nvPr/>
          </p:nvSpPr>
          <p:spPr>
            <a:xfrm>
              <a:off x="10819360" y="4946452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E19E96B-BAC8-4CE9-7704-4951FA8E2C64}"/>
                </a:ext>
              </a:extLst>
            </p:cNvPr>
            <p:cNvSpPr/>
            <p:nvPr/>
          </p:nvSpPr>
          <p:spPr>
            <a:xfrm>
              <a:off x="11100912" y="4946454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91C2017-0372-4A88-CC61-DF2F3D101194}"/>
                </a:ext>
              </a:extLst>
            </p:cNvPr>
            <p:cNvSpPr/>
            <p:nvPr/>
          </p:nvSpPr>
          <p:spPr>
            <a:xfrm>
              <a:off x="11385730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AC049FC-ABC1-54CC-7214-D73743230BEC}"/>
                </a:ext>
              </a:extLst>
            </p:cNvPr>
            <p:cNvSpPr/>
            <p:nvPr/>
          </p:nvSpPr>
          <p:spPr>
            <a:xfrm>
              <a:off x="11667254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1F6DBAC-FC7D-A2C8-3BE4-C15AF25F909D}"/>
                </a:ext>
              </a:extLst>
            </p:cNvPr>
            <p:cNvSpPr/>
            <p:nvPr/>
          </p:nvSpPr>
          <p:spPr>
            <a:xfrm>
              <a:off x="11948807" y="4947764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6159419-D8F1-FE11-673F-F6FB900F9141}"/>
                </a:ext>
              </a:extLst>
            </p:cNvPr>
            <p:cNvSpPr/>
            <p:nvPr/>
          </p:nvSpPr>
          <p:spPr>
            <a:xfrm>
              <a:off x="9974700" y="4668773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A68FDDE-22C7-665B-68E1-3D3476482336}"/>
                </a:ext>
              </a:extLst>
            </p:cNvPr>
            <p:cNvSpPr/>
            <p:nvPr/>
          </p:nvSpPr>
          <p:spPr>
            <a:xfrm>
              <a:off x="10256253" y="4668775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9EFA0D-FBE0-FC9A-74D6-5B77F90A79DB}"/>
                </a:ext>
              </a:extLst>
            </p:cNvPr>
            <p:cNvSpPr/>
            <p:nvPr/>
          </p:nvSpPr>
          <p:spPr>
            <a:xfrm>
              <a:off x="10537806" y="4668777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D6E120A-1BE6-D719-DDF3-7741BF244B25}"/>
                </a:ext>
              </a:extLst>
            </p:cNvPr>
            <p:cNvSpPr/>
            <p:nvPr/>
          </p:nvSpPr>
          <p:spPr>
            <a:xfrm>
              <a:off x="10819360" y="4668778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04CC8F1-7491-6C8B-8A9C-BA8AAFA7E3DC}"/>
                </a:ext>
              </a:extLst>
            </p:cNvPr>
            <p:cNvSpPr/>
            <p:nvPr/>
          </p:nvSpPr>
          <p:spPr>
            <a:xfrm>
              <a:off x="11100912" y="4668780"/>
              <a:ext cx="281553" cy="28155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58208DA-A63B-C635-7282-BD0A798B7A1A}"/>
                </a:ext>
              </a:extLst>
            </p:cNvPr>
            <p:cNvSpPr/>
            <p:nvPr/>
          </p:nvSpPr>
          <p:spPr>
            <a:xfrm>
              <a:off x="11385730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9010C22-8430-4277-0284-91DE1FED034C}"/>
                </a:ext>
              </a:extLst>
            </p:cNvPr>
            <p:cNvSpPr/>
            <p:nvPr/>
          </p:nvSpPr>
          <p:spPr>
            <a:xfrm>
              <a:off x="11667254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80B143A-19BD-40D7-7658-632B4A23183E}"/>
                </a:ext>
              </a:extLst>
            </p:cNvPr>
            <p:cNvSpPr/>
            <p:nvPr/>
          </p:nvSpPr>
          <p:spPr>
            <a:xfrm>
              <a:off x="11948807" y="4670090"/>
              <a:ext cx="281553" cy="28155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59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778</Words>
  <Application>Microsoft Office PowerPoint</Application>
  <PresentationFormat>와이드스크린</PresentationFormat>
  <Paragraphs>185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HY견고딕</vt:lpstr>
      <vt:lpstr>HY중고딕</vt:lpstr>
      <vt:lpstr>HY헤드라인M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김</dc:creator>
  <cp:lastModifiedBy>성진 김</cp:lastModifiedBy>
  <cp:revision>11</cp:revision>
  <dcterms:created xsi:type="dcterms:W3CDTF">2023-10-25T14:55:02Z</dcterms:created>
  <dcterms:modified xsi:type="dcterms:W3CDTF">2023-10-26T16:22:31Z</dcterms:modified>
</cp:coreProperties>
</file>